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68" r:id="rId3"/>
    <p:sldId id="271" r:id="rId4"/>
    <p:sldId id="290" r:id="rId5"/>
    <p:sldId id="270" r:id="rId6"/>
    <p:sldId id="269" r:id="rId7"/>
    <p:sldId id="291" r:id="rId8"/>
    <p:sldId id="273" r:id="rId9"/>
    <p:sldId id="299" r:id="rId10"/>
    <p:sldId id="300" r:id="rId11"/>
    <p:sldId id="301" r:id="rId12"/>
    <p:sldId id="302" r:id="rId13"/>
    <p:sldId id="303" r:id="rId14"/>
    <p:sldId id="292" r:id="rId15"/>
    <p:sldId id="281" r:id="rId16"/>
    <p:sldId id="283" r:id="rId17"/>
    <p:sldId id="304" r:id="rId18"/>
    <p:sldId id="305" r:id="rId19"/>
    <p:sldId id="306" r:id="rId20"/>
    <p:sldId id="307" r:id="rId21"/>
    <p:sldId id="308" r:id="rId22"/>
    <p:sldId id="309" r:id="rId23"/>
    <p:sldId id="310" r:id="rId24"/>
    <p:sldId id="293" r:id="rId25"/>
    <p:sldId id="298" r:id="rId26"/>
    <p:sldId id="297" r:id="rId27"/>
    <p:sldId id="294" r:id="rId28"/>
    <p:sldId id="295" r:id="rId2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0495" autoAdjust="0"/>
  </p:normalViewPr>
  <p:slideViewPr>
    <p:cSldViewPr snapToGrid="0" snapToObjects="1">
      <p:cViewPr>
        <p:scale>
          <a:sx n="115" d="100"/>
          <a:sy n="115" d="100"/>
        </p:scale>
        <p:origin x="-67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706BA-3956-3844-936C-B41E1591B9B0}" type="datetimeFigureOut">
              <a:t>12/05/17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7CBC2-F8DF-9A4C-82B6-A50641B10FB0}" type="slidenum">
              <a:t>‹#›</a:t>
            </a:fld>
            <a:endParaRPr lang="fr-FR"/>
          </a:p>
        </p:txBody>
      </p:sp>
    </p:spTree>
    <p:extLst>
      <p:ext uri="{BB962C8B-B14F-4D97-AF65-F5344CB8AC3E}">
        <p14:creationId xmlns:p14="http://schemas.microsoft.com/office/powerpoint/2010/main" val="29279490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Arborescence: renvoie à la structuration des pages du site</a:t>
            </a:r>
          </a:p>
          <a:p>
            <a:r>
              <a:rPr lang="fr-FR"/>
              <a:t>Menu:</a:t>
            </a:r>
            <a:r>
              <a:rPr lang="fr-FR" baseline="0"/>
              <a:t> ce qui est donné à voir à l’internaute de cette structuration, liste des items figurant sur toutes les pages sur lesquels il peut cliquer pour se déplacer dans le site</a:t>
            </a:r>
          </a:p>
          <a:p>
            <a:r>
              <a:rPr lang="fr-FR" baseline="0"/>
              <a:t>Navigation ou les parcours: ce sont les cheminements qui sont construits entre les contenus du site au delà du menu. Il peut ne rien y avoir de plus que des menus, mais dans un certain nombre de cas, les concepteurs de site prévoient d’autres modalités, notamment par des liens dans les pages, ou par des schémas cliquables etc.</a:t>
            </a:r>
            <a:endParaRPr lang="fr-FR"/>
          </a:p>
        </p:txBody>
      </p:sp>
      <p:sp>
        <p:nvSpPr>
          <p:cNvPr id="4" name="Espace réservé du numéro de diapositive 3"/>
          <p:cNvSpPr>
            <a:spLocks noGrp="1"/>
          </p:cNvSpPr>
          <p:nvPr>
            <p:ph type="sldNum" sz="quarter" idx="10"/>
          </p:nvPr>
        </p:nvSpPr>
        <p:spPr/>
        <p:txBody>
          <a:bodyPr/>
          <a:lstStyle/>
          <a:p>
            <a:fld id="{4007CBC2-F8DF-9A4C-82B6-A50641B10FB0}" type="slidenum">
              <a:t>2</a:t>
            </a:fld>
            <a:endParaRPr lang="fr-FR"/>
          </a:p>
        </p:txBody>
      </p:sp>
    </p:spTree>
    <p:extLst>
      <p:ext uri="{BB962C8B-B14F-4D97-AF65-F5344CB8AC3E}">
        <p14:creationId xmlns:p14="http://schemas.microsoft.com/office/powerpoint/2010/main" val="1462198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rtl="0">
              <a:spcBef>
                <a:spcPts val="0"/>
              </a:spcBef>
              <a:buNone/>
            </a:pPr>
            <a:r>
              <a:rPr lang="fr"/>
              <a:t>Différents niveaux de navigation, qui organisent l’information, pour guider l’utilisateur dans sa prise d’information</a:t>
            </a:r>
          </a:p>
          <a:p>
            <a:pPr marL="457200" lvl="0" indent="-228600" rtl="0">
              <a:spcBef>
                <a:spcPts val="0"/>
              </a:spcBef>
              <a:buChar char="-"/>
            </a:pPr>
            <a:r>
              <a:rPr lang="fr"/>
              <a:t>navigation principale : les principales rubriques du site</a:t>
            </a:r>
          </a:p>
          <a:p>
            <a:pPr marL="457200" lvl="0" indent="-228600" rtl="0">
              <a:spcBef>
                <a:spcPts val="0"/>
              </a:spcBef>
              <a:buChar char="-"/>
            </a:pPr>
            <a:r>
              <a:rPr lang="fr"/>
              <a:t>le fil d’Ariane (ou chemin de fer) permet de suivre son parcours sur le site </a:t>
            </a:r>
          </a:p>
          <a:p>
            <a:pPr marL="457200" lvl="0" indent="-228600" rtl="0">
              <a:spcBef>
                <a:spcPts val="0"/>
              </a:spcBef>
              <a:buChar char="-"/>
            </a:pPr>
            <a:r>
              <a:rPr lang="fr"/>
              <a:t>navigation secondaire : offre un accès direct aux rubriques de second niveau (i.e. celles qui ne sont pas accessibles via la navigation principale)</a:t>
            </a:r>
          </a:p>
          <a:p>
            <a:pPr marL="457200" lvl="0" indent="-228600">
              <a:spcBef>
                <a:spcPts val="0"/>
              </a:spcBef>
              <a:buChar char="-"/>
            </a:pPr>
            <a:r>
              <a:rPr lang="fr"/>
              <a:t>navigation contextuelle ou transversale : navigation thématique</a:t>
            </a:r>
          </a:p>
          <a:p>
            <a:r>
              <a:rPr lang="fr-FR"/>
              <a:t>Tous ces éléments peuvent être diversement utilisés pour construire différents modes de navigation</a:t>
            </a:r>
          </a:p>
        </p:txBody>
      </p:sp>
      <p:sp>
        <p:nvSpPr>
          <p:cNvPr id="4" name="Espace réservé du numéro de diapositive 3"/>
          <p:cNvSpPr>
            <a:spLocks noGrp="1"/>
          </p:cNvSpPr>
          <p:nvPr>
            <p:ph type="sldNum" sz="quarter" idx="10"/>
          </p:nvPr>
        </p:nvSpPr>
        <p:spPr/>
        <p:txBody>
          <a:bodyPr/>
          <a:lstStyle/>
          <a:p>
            <a:fld id="{4007CBC2-F8DF-9A4C-82B6-A50641B10FB0}" type="slidenum">
              <a:rPr lang="uk-UA"/>
              <a:t>15</a:t>
            </a:fld>
            <a:endParaRPr lang="uk-UA"/>
          </a:p>
        </p:txBody>
      </p:sp>
    </p:spTree>
    <p:extLst>
      <p:ext uri="{BB962C8B-B14F-4D97-AF65-F5344CB8AC3E}">
        <p14:creationId xmlns:p14="http://schemas.microsoft.com/office/powerpoint/2010/main" val="29467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Le modèle le</a:t>
            </a:r>
            <a:r>
              <a:rPr lang="fr-FR" baseline="0"/>
              <a:t> plus simple: ça n’empêche pas les liens transverses entre pages</a:t>
            </a:r>
            <a:r>
              <a:rPr lang="is-IS" baseline="0"/>
              <a:t>…</a:t>
            </a:r>
            <a:endParaRPr lang="fr-FR"/>
          </a:p>
        </p:txBody>
      </p:sp>
      <p:sp>
        <p:nvSpPr>
          <p:cNvPr id="4" name="Espace réservé du numéro de diapositive 3"/>
          <p:cNvSpPr>
            <a:spLocks noGrp="1"/>
          </p:cNvSpPr>
          <p:nvPr>
            <p:ph type="sldNum" sz="quarter" idx="10"/>
          </p:nvPr>
        </p:nvSpPr>
        <p:spPr/>
        <p:txBody>
          <a:bodyPr/>
          <a:lstStyle/>
          <a:p>
            <a:fld id="{4007CBC2-F8DF-9A4C-82B6-A50641B10FB0}" type="slidenum">
              <a:rPr lang="uk-UA"/>
              <a:t>17</a:t>
            </a:fld>
            <a:endParaRPr lang="uk-UA"/>
          </a:p>
        </p:txBody>
      </p:sp>
    </p:spTree>
    <p:extLst>
      <p:ext uri="{BB962C8B-B14F-4D97-AF65-F5344CB8AC3E}">
        <p14:creationId xmlns:p14="http://schemas.microsoft.com/office/powerpoint/2010/main" val="195920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Une autre version plus</a:t>
            </a:r>
            <a:r>
              <a:rPr lang="fr-FR" baseline="0"/>
              <a:t> articulée au menu</a:t>
            </a:r>
            <a:endParaRPr lang="fr-FR"/>
          </a:p>
          <a:p>
            <a:r>
              <a:rPr lang="fr-FR"/>
              <a:t>Avantage</a:t>
            </a:r>
            <a:r>
              <a:rPr lang="fr-FR" baseline="0"/>
              <a:t> : on sait toujours où on en est et la progression se fait sans effort</a:t>
            </a:r>
            <a:endParaRPr lang="fr-FR"/>
          </a:p>
        </p:txBody>
      </p:sp>
      <p:sp>
        <p:nvSpPr>
          <p:cNvPr id="4" name="Espace réservé du numéro de diapositive 3"/>
          <p:cNvSpPr>
            <a:spLocks noGrp="1"/>
          </p:cNvSpPr>
          <p:nvPr>
            <p:ph type="sldNum" sz="quarter" idx="10"/>
          </p:nvPr>
        </p:nvSpPr>
        <p:spPr/>
        <p:txBody>
          <a:bodyPr/>
          <a:lstStyle/>
          <a:p>
            <a:fld id="{4007CBC2-F8DF-9A4C-82B6-A50641B10FB0}" type="slidenum">
              <a:rPr lang="uk-UA"/>
              <a:t>18</a:t>
            </a:fld>
            <a:endParaRPr lang="uk-UA"/>
          </a:p>
        </p:txBody>
      </p:sp>
    </p:spTree>
    <p:extLst>
      <p:ext uri="{BB962C8B-B14F-4D97-AF65-F5344CB8AC3E}">
        <p14:creationId xmlns:p14="http://schemas.microsoft.com/office/powerpoint/2010/main" val="3134687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Le</a:t>
            </a:r>
            <a:r>
              <a:rPr lang="fr-FR" baseline="0"/>
              <a:t> parcours flêché </a:t>
            </a:r>
            <a:r>
              <a:rPr lang="fr-FR"/>
              <a:t>ermet de savoir tout le temps où</a:t>
            </a:r>
            <a:r>
              <a:rPr lang="fr-FR" baseline="0"/>
              <a:t> on en est, en donnant une visibilité globale de cette partie du site, et une liberté de navigation.</a:t>
            </a:r>
          </a:p>
          <a:p>
            <a:r>
              <a:rPr lang="fr-FR" baseline="0"/>
              <a:t>Possibilité de retourner au site classique avec un ordonnancement plus « classé » des contenus. </a:t>
            </a:r>
            <a:endParaRPr lang="fr-FR"/>
          </a:p>
        </p:txBody>
      </p:sp>
      <p:sp>
        <p:nvSpPr>
          <p:cNvPr id="4" name="Espace réservé du numéro de diapositive 3"/>
          <p:cNvSpPr>
            <a:spLocks noGrp="1"/>
          </p:cNvSpPr>
          <p:nvPr>
            <p:ph type="sldNum" sz="quarter" idx="10"/>
          </p:nvPr>
        </p:nvSpPr>
        <p:spPr/>
        <p:txBody>
          <a:bodyPr/>
          <a:lstStyle/>
          <a:p>
            <a:fld id="{4007CBC2-F8DF-9A4C-82B6-A50641B10FB0}" type="slidenum">
              <a:rPr lang="uk-UA"/>
              <a:t>20</a:t>
            </a:fld>
            <a:endParaRPr lang="uk-UA"/>
          </a:p>
        </p:txBody>
      </p:sp>
    </p:spTree>
    <p:extLst>
      <p:ext uri="{BB962C8B-B14F-4D97-AF65-F5344CB8AC3E}">
        <p14:creationId xmlns:p14="http://schemas.microsoft.com/office/powerpoint/2010/main" val="66509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Une</a:t>
            </a:r>
            <a:r>
              <a:rPr lang="fr-FR" baseline="0"/>
              <a:t> représentation d’un site très standard</a:t>
            </a:r>
            <a:endParaRPr lang="fr-FR"/>
          </a:p>
        </p:txBody>
      </p:sp>
      <p:sp>
        <p:nvSpPr>
          <p:cNvPr id="4" name="Espace réservé du numéro de diapositive 3"/>
          <p:cNvSpPr>
            <a:spLocks noGrp="1"/>
          </p:cNvSpPr>
          <p:nvPr>
            <p:ph type="sldNum" sz="quarter" idx="10"/>
          </p:nvPr>
        </p:nvSpPr>
        <p:spPr/>
        <p:txBody>
          <a:bodyPr/>
          <a:lstStyle/>
          <a:p>
            <a:fld id="{4007CBC2-F8DF-9A4C-82B6-A50641B10FB0}" type="slidenum">
              <a:rPr lang="uk-UA"/>
              <a:t>5</a:t>
            </a:fld>
            <a:endParaRPr lang="uk-UA"/>
          </a:p>
        </p:txBody>
      </p:sp>
    </p:spTree>
    <p:extLst>
      <p:ext uri="{BB962C8B-B14F-4D97-AF65-F5344CB8AC3E}">
        <p14:creationId xmlns:p14="http://schemas.microsoft.com/office/powerpoint/2010/main" val="184766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On peut avoir des liens transversaux entre les pages qui vont souvent s’effectuer par l’intermédiaire</a:t>
            </a:r>
            <a:r>
              <a:rPr lang="fr-FR" baseline="0"/>
              <a:t> de contenus</a:t>
            </a:r>
            <a:endParaRPr lang="fr-FR"/>
          </a:p>
        </p:txBody>
      </p:sp>
      <p:sp>
        <p:nvSpPr>
          <p:cNvPr id="4" name="Espace réservé du numéro de diapositive 3"/>
          <p:cNvSpPr>
            <a:spLocks noGrp="1"/>
          </p:cNvSpPr>
          <p:nvPr>
            <p:ph type="sldNum" sz="quarter" idx="10"/>
          </p:nvPr>
        </p:nvSpPr>
        <p:spPr/>
        <p:txBody>
          <a:bodyPr/>
          <a:lstStyle/>
          <a:p>
            <a:fld id="{4007CBC2-F8DF-9A4C-82B6-A50641B10FB0}" type="slidenum">
              <a:rPr lang="uk-UA"/>
              <a:t>6</a:t>
            </a:fld>
            <a:endParaRPr lang="uk-UA"/>
          </a:p>
        </p:txBody>
      </p:sp>
    </p:spTree>
    <p:extLst>
      <p:ext uri="{BB962C8B-B14F-4D97-AF65-F5344CB8AC3E}">
        <p14:creationId xmlns:p14="http://schemas.microsoft.com/office/powerpoint/2010/main" val="374166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rtl="0">
              <a:spcBef>
                <a:spcPts val="0"/>
              </a:spcBef>
              <a:buNone/>
            </a:pPr>
            <a:r>
              <a:rPr lang="fr" dirty="0"/>
              <a:t>Il existe de nombreux sites qui juxtaposent les livrables des différents ateliers, des différentes tâches demandées aux équipes.</a:t>
            </a:r>
          </a:p>
          <a:p>
            <a:pPr lvl="0">
              <a:spcBef>
                <a:spcPts val="0"/>
              </a:spcBef>
              <a:buNone/>
            </a:pPr>
            <a:r>
              <a:rPr lang="fr" dirty="0"/>
              <a:t>Cela ne permet de se repérer dans les informations recueillies, ni même de comprendre de quels enjeux il s’agit </a:t>
            </a:r>
            <a:r>
              <a:rPr lang="fr-FR" dirty="0"/>
              <a:t>Donc</a:t>
            </a:r>
            <a:r>
              <a:rPr lang="fr-FR" baseline="0" dirty="0"/>
              <a:t> plutôt pas un exemple à retenir</a:t>
            </a:r>
            <a:endParaRPr lang="fr-FR" dirty="0"/>
          </a:p>
        </p:txBody>
      </p:sp>
      <p:sp>
        <p:nvSpPr>
          <p:cNvPr id="4" name="Espace réservé du numéro de diapositive 3"/>
          <p:cNvSpPr>
            <a:spLocks noGrp="1"/>
          </p:cNvSpPr>
          <p:nvPr>
            <p:ph type="sldNum" sz="quarter" idx="10"/>
          </p:nvPr>
        </p:nvSpPr>
        <p:spPr/>
        <p:txBody>
          <a:bodyPr/>
          <a:lstStyle/>
          <a:p>
            <a:fld id="{4007CBC2-F8DF-9A4C-82B6-A50641B10FB0}" type="slidenum">
              <a:rPr lang="uk-UA"/>
              <a:t>9</a:t>
            </a:fld>
            <a:endParaRPr lang="uk-UA"/>
          </a:p>
        </p:txBody>
      </p:sp>
    </p:spTree>
    <p:extLst>
      <p:ext uri="{BB962C8B-B14F-4D97-AF65-F5344CB8AC3E}">
        <p14:creationId xmlns:p14="http://schemas.microsoft.com/office/powerpoint/2010/main" val="32368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Minimal,</a:t>
            </a:r>
            <a:r>
              <a:rPr lang="fr-FR" baseline="0" dirty="0"/>
              <a:t> pas génial, mais au moins on voit de quoi il retourne.</a:t>
            </a:r>
          </a:p>
          <a:p>
            <a:r>
              <a:rPr lang="fr-FR" baseline="0" dirty="0"/>
              <a:t>(ceci étant, on remarque que </a:t>
            </a:r>
            <a:r>
              <a:rPr lang="fr-FR" baseline="0" dirty="0" smtClean="0"/>
              <a:t>du </a:t>
            </a:r>
            <a:r>
              <a:rPr lang="fr-FR" baseline="0" dirty="0"/>
              <a:t>fait de l’insuffisant contraste entre le texte et le fond, ce n’est pas très lisible)</a:t>
            </a:r>
            <a:endParaRPr lang="fr-FR" dirty="0"/>
          </a:p>
        </p:txBody>
      </p:sp>
      <p:sp>
        <p:nvSpPr>
          <p:cNvPr id="4" name="Espace réservé du numéro de diapositive 3"/>
          <p:cNvSpPr>
            <a:spLocks noGrp="1"/>
          </p:cNvSpPr>
          <p:nvPr>
            <p:ph type="sldNum" sz="quarter" idx="10"/>
          </p:nvPr>
        </p:nvSpPr>
        <p:spPr/>
        <p:txBody>
          <a:bodyPr/>
          <a:lstStyle/>
          <a:p>
            <a:fld id="{4007CBC2-F8DF-9A4C-82B6-A50641B10FB0}" type="slidenum">
              <a:rPr lang="uk-UA"/>
              <a:t>10</a:t>
            </a:fld>
            <a:endParaRPr lang="uk-UA"/>
          </a:p>
        </p:txBody>
      </p:sp>
    </p:spTree>
    <p:extLst>
      <p:ext uri="{BB962C8B-B14F-4D97-AF65-F5344CB8AC3E}">
        <p14:creationId xmlns:p14="http://schemas.microsoft.com/office/powerpoint/2010/main" val="377336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Version un</a:t>
            </a:r>
            <a:r>
              <a:rPr lang="fr-FR" baseline="0"/>
              <a:t> peu plus sophistiquée, où l’on peut voir les déifférents points en débat et leurs liens éventuels. Pas formidable sur le plan visuel, mais l’idée est intéressante.</a:t>
            </a:r>
            <a:endParaRPr lang="fr-FR"/>
          </a:p>
        </p:txBody>
      </p:sp>
      <p:sp>
        <p:nvSpPr>
          <p:cNvPr id="4" name="Espace réservé du numéro de diapositive 3"/>
          <p:cNvSpPr>
            <a:spLocks noGrp="1"/>
          </p:cNvSpPr>
          <p:nvPr>
            <p:ph type="sldNum" sz="quarter" idx="10"/>
          </p:nvPr>
        </p:nvSpPr>
        <p:spPr/>
        <p:txBody>
          <a:bodyPr/>
          <a:lstStyle/>
          <a:p>
            <a:fld id="{4007CBC2-F8DF-9A4C-82B6-A50641B10FB0}" type="slidenum">
              <a:rPr lang="uk-UA"/>
              <a:t>11</a:t>
            </a:fld>
            <a:endParaRPr lang="uk-UA"/>
          </a:p>
        </p:txBody>
      </p:sp>
    </p:spTree>
    <p:extLst>
      <p:ext uri="{BB962C8B-B14F-4D97-AF65-F5344CB8AC3E}">
        <p14:creationId xmlns:p14="http://schemas.microsoft.com/office/powerpoint/2010/main" val="90887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07CBC2-F8DF-9A4C-82B6-A50641B10FB0}" type="slidenum">
              <a:rPr lang="uk-UA"/>
              <a:t>12</a:t>
            </a:fld>
            <a:endParaRPr lang="uk-UA"/>
          </a:p>
        </p:txBody>
      </p:sp>
    </p:spTree>
    <p:extLst>
      <p:ext uri="{BB962C8B-B14F-4D97-AF65-F5344CB8AC3E}">
        <p14:creationId xmlns:p14="http://schemas.microsoft.com/office/powerpoint/2010/main" val="3774441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
              <a:t>Attention aux sous rubriques qui n’ont rien à faire dans une rubrique ! Il faut penser de manière cohérente les catégories et leurs sous-catégories.</a:t>
            </a:r>
          </a:p>
          <a:p>
            <a:endParaRPr lang="fr-FR"/>
          </a:p>
        </p:txBody>
      </p:sp>
      <p:sp>
        <p:nvSpPr>
          <p:cNvPr id="4" name="Espace réservé du numéro de diapositive 3"/>
          <p:cNvSpPr>
            <a:spLocks noGrp="1"/>
          </p:cNvSpPr>
          <p:nvPr>
            <p:ph type="sldNum" sz="quarter" idx="10"/>
          </p:nvPr>
        </p:nvSpPr>
        <p:spPr/>
        <p:txBody>
          <a:bodyPr/>
          <a:lstStyle/>
          <a:p>
            <a:fld id="{4007CBC2-F8DF-9A4C-82B6-A50641B10FB0}" type="slidenum">
              <a:rPr lang="uk-UA"/>
              <a:t>13</a:t>
            </a:fld>
            <a:endParaRPr lang="uk-UA"/>
          </a:p>
        </p:txBody>
      </p:sp>
    </p:spTree>
    <p:extLst>
      <p:ext uri="{BB962C8B-B14F-4D97-AF65-F5344CB8AC3E}">
        <p14:creationId xmlns:p14="http://schemas.microsoft.com/office/powerpoint/2010/main" val="61807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t>Doit être Lisible et cohérente par rapport à l’arborescence</a:t>
            </a:r>
          </a:p>
          <a:p>
            <a:endParaRPr lang="fr-FR"/>
          </a:p>
        </p:txBody>
      </p:sp>
      <p:sp>
        <p:nvSpPr>
          <p:cNvPr id="4" name="Espace réservé du numéro de diapositive 3"/>
          <p:cNvSpPr>
            <a:spLocks noGrp="1"/>
          </p:cNvSpPr>
          <p:nvPr>
            <p:ph type="sldNum" sz="quarter" idx="10"/>
          </p:nvPr>
        </p:nvSpPr>
        <p:spPr/>
        <p:txBody>
          <a:bodyPr/>
          <a:lstStyle/>
          <a:p>
            <a:fld id="{4007CBC2-F8DF-9A4C-82B6-A50641B10FB0}" type="slidenum">
              <a:rPr lang="uk-UA"/>
              <a:t>14</a:t>
            </a:fld>
            <a:endParaRPr lang="uk-UA"/>
          </a:p>
        </p:txBody>
      </p:sp>
    </p:spTree>
    <p:extLst>
      <p:ext uri="{BB962C8B-B14F-4D97-AF65-F5344CB8AC3E}">
        <p14:creationId xmlns:p14="http://schemas.microsoft.com/office/powerpoint/2010/main" val="56175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Cliquez et modifiez le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37502235-F94F-F34D-B8DC-682D369C43BD}" type="datetimeFigureOut">
              <a:t>12/05/17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BC766E-6D46-C142-AB32-E8BE849990A9}" type="slidenum">
              <a:t>‹#›</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7502235-F94F-F34D-B8DC-682D369C43BD}" type="datetimeFigureOut">
              <a:t>12/05/17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BC766E-6D46-C142-AB32-E8BE849990A9}" type="slidenum">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7502235-F94F-F34D-B8DC-682D369C43BD}" type="datetimeFigureOut">
              <a:t>12/05/17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BC766E-6D46-C142-AB32-E8BE849990A9}" type="slidenum">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7502235-F94F-F34D-B8DC-682D369C43BD}" type="datetimeFigureOut">
              <a:t>12/05/17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BC766E-6D46-C142-AB32-E8BE849990A9}" type="slidenum">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37502235-F94F-F34D-B8DC-682D369C43BD}" type="datetimeFigureOut">
              <a:t>12/05/17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BC766E-6D46-C142-AB32-E8BE849990A9}" type="slidenum">
              <a:t>‹#›</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7502235-F94F-F34D-B8DC-682D369C43BD}" type="datetimeFigureOut">
              <a:t>12/05/17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BC766E-6D46-C142-AB32-E8BE849990A9}" type="slidenum">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7502235-F94F-F34D-B8DC-682D369C43BD}" type="datetimeFigureOut">
              <a:t>12/05/17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CBC766E-6D46-C142-AB32-E8BE849990A9}" type="slidenum">
              <a:t>‹#›</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37502235-F94F-F34D-B8DC-682D369C43BD}" type="datetimeFigureOut">
              <a:t>12/05/17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CBC766E-6D46-C142-AB32-E8BE849990A9}" type="slidenum">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02235-F94F-F34D-B8DC-682D369C43BD}" type="datetimeFigureOut">
              <a:t>12/05/17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CBC766E-6D46-C142-AB32-E8BE849990A9}" type="slidenum">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Cliquez et modifiez le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7502235-F94F-F34D-B8DC-682D369C43BD}" type="datetimeFigureOut">
              <a:t>12/05/17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BC766E-6D46-C142-AB32-E8BE849990A9}" type="slidenum">
              <a:t>‹#›</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Cliquez et modifiez le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7502235-F94F-F34D-B8DC-682D369C43BD}" type="datetimeFigureOut">
              <a:t>12/05/17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BC766E-6D46-C142-AB32-E8BE849990A9}" type="slidenum">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7502235-F94F-F34D-B8DC-682D369C43BD}" type="datetimeFigureOut">
              <a:t>12/05/17</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CBC766E-6D46-C142-AB32-E8BE849990A9}" type="slidenum">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600"/>
              <a:t>Deuxième étape</a:t>
            </a:r>
          </a:p>
        </p:txBody>
      </p:sp>
      <p:sp>
        <p:nvSpPr>
          <p:cNvPr id="3" name="Sous-titre 2"/>
          <p:cNvSpPr>
            <a:spLocks noGrp="1"/>
          </p:cNvSpPr>
          <p:nvPr>
            <p:ph type="subTitle" idx="1"/>
          </p:nvPr>
        </p:nvSpPr>
        <p:spPr/>
        <p:txBody>
          <a:bodyPr/>
          <a:lstStyle/>
          <a:p>
            <a:r>
              <a:rPr lang="fr-FR"/>
              <a:t>De la note d’intention à la scénarisation</a:t>
            </a:r>
          </a:p>
        </p:txBody>
      </p:sp>
    </p:spTree>
    <p:extLst>
      <p:ext uri="{BB962C8B-B14F-4D97-AF65-F5344CB8AC3E}">
        <p14:creationId xmlns:p14="http://schemas.microsoft.com/office/powerpoint/2010/main" val="14040189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8333" y="560846"/>
            <a:ext cx="8115173" cy="5134219"/>
          </a:xfrm>
          <a:prstGeom prst="rect">
            <a:avLst/>
          </a:prstGeom>
        </p:spPr>
      </p:pic>
      <p:sp>
        <p:nvSpPr>
          <p:cNvPr id="3" name="ZoneTexte 2"/>
          <p:cNvSpPr txBox="1"/>
          <p:nvPr/>
        </p:nvSpPr>
        <p:spPr>
          <a:xfrm>
            <a:off x="1041400" y="5873938"/>
            <a:ext cx="731080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400" dirty="0"/>
              <a:t>Le menu dans un site de controverse = </a:t>
            </a:r>
          </a:p>
          <a:p>
            <a:pPr algn="ctr"/>
            <a:r>
              <a:rPr lang="fr-FR" sz="2400" dirty="0"/>
              <a:t>une première étape dans la </a:t>
            </a:r>
            <a:r>
              <a:rPr lang="fr-FR" sz="2400" dirty="0">
                <a:solidFill>
                  <a:srgbClr val="FF0000"/>
                </a:solidFill>
              </a:rPr>
              <a:t>compréhension</a:t>
            </a:r>
            <a:endParaRPr lang="fr-FR" sz="2400" dirty="0"/>
          </a:p>
        </p:txBody>
      </p:sp>
      <p:sp>
        <p:nvSpPr>
          <p:cNvPr id="4" name="ZoneTexte 3"/>
          <p:cNvSpPr txBox="1"/>
          <p:nvPr/>
        </p:nvSpPr>
        <p:spPr>
          <a:xfrm>
            <a:off x="7215454" y="560846"/>
            <a:ext cx="13780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a:t>Mines 2014</a:t>
            </a:r>
          </a:p>
        </p:txBody>
      </p:sp>
    </p:spTree>
    <p:extLst>
      <p:ext uri="{BB962C8B-B14F-4D97-AF65-F5344CB8AC3E}">
        <p14:creationId xmlns:p14="http://schemas.microsoft.com/office/powerpoint/2010/main" val="216717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409014" y="0"/>
            <a:ext cx="6147004" cy="5746625"/>
          </a:xfrm>
          <a:prstGeom prst="rect">
            <a:avLst/>
          </a:prstGeom>
        </p:spPr>
      </p:pic>
      <p:sp>
        <p:nvSpPr>
          <p:cNvPr id="3" name="ZoneTexte 2"/>
          <p:cNvSpPr txBox="1"/>
          <p:nvPr/>
        </p:nvSpPr>
        <p:spPr>
          <a:xfrm>
            <a:off x="1578557" y="5936427"/>
            <a:ext cx="6121688"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fr-FR" sz="2400" dirty="0"/>
              <a:t>Le menu dans un site de controverse = </a:t>
            </a:r>
          </a:p>
          <a:p>
            <a:pPr algn="ctr"/>
            <a:r>
              <a:rPr lang="fr-FR" sz="2400" dirty="0"/>
              <a:t>une première étape dans la </a:t>
            </a:r>
            <a:r>
              <a:rPr lang="fr-FR" sz="2400" dirty="0">
                <a:solidFill>
                  <a:srgbClr val="FF0000"/>
                </a:solidFill>
              </a:rPr>
              <a:t>compréhension</a:t>
            </a:r>
            <a:endParaRPr lang="fr-FR" sz="2400" dirty="0"/>
          </a:p>
        </p:txBody>
      </p:sp>
      <p:sp>
        <p:nvSpPr>
          <p:cNvPr id="4" name="ZoneTexte 3"/>
          <p:cNvSpPr txBox="1"/>
          <p:nvPr/>
        </p:nvSpPr>
        <p:spPr>
          <a:xfrm>
            <a:off x="7700245" y="420125"/>
            <a:ext cx="13780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a:t>Mines 2010</a:t>
            </a:r>
          </a:p>
        </p:txBody>
      </p:sp>
    </p:spTree>
    <p:extLst>
      <p:ext uri="{BB962C8B-B14F-4D97-AF65-F5344CB8AC3E}">
        <p14:creationId xmlns:p14="http://schemas.microsoft.com/office/powerpoint/2010/main" val="214643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6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78791" y="610333"/>
            <a:ext cx="8533712" cy="4519765"/>
          </a:xfrm>
          <a:prstGeom prst="rect">
            <a:avLst/>
          </a:prstGeom>
          <a:noFill/>
          <a:ln>
            <a:noFill/>
          </a:ln>
        </p:spPr>
      </p:pic>
      <p:sp>
        <p:nvSpPr>
          <p:cNvPr id="3" name="ZoneTexte 2"/>
          <p:cNvSpPr txBox="1"/>
          <p:nvPr/>
        </p:nvSpPr>
        <p:spPr>
          <a:xfrm>
            <a:off x="570242" y="5665419"/>
            <a:ext cx="7950809"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200" dirty="0"/>
              <a:t>Un menu/ parcours pensé comme un sommaire de livre </a:t>
            </a:r>
          </a:p>
          <a:p>
            <a:pPr algn="ctr"/>
            <a:r>
              <a:rPr lang="fr-FR" sz="2200" dirty="0"/>
              <a:t>illisible à l’écran</a:t>
            </a:r>
          </a:p>
          <a:p>
            <a:pPr algn="ctr"/>
            <a:r>
              <a:rPr lang="fr-FR" sz="2200" dirty="0">
                <a:solidFill>
                  <a:srgbClr val="FF0000"/>
                </a:solidFill>
              </a:rPr>
              <a:t>Internaute ≠ </a:t>
            </a:r>
            <a:r>
              <a:rPr lang="fr-FR" sz="2200" dirty="0" smtClean="0">
                <a:solidFill>
                  <a:srgbClr val="FF0000"/>
                </a:solidFill>
              </a:rPr>
              <a:t>Lecteur</a:t>
            </a:r>
            <a:endParaRPr lang="fr-FR" sz="2200" dirty="0">
              <a:solidFill>
                <a:srgbClr val="FF0000"/>
              </a:solidFill>
            </a:endParaRPr>
          </a:p>
        </p:txBody>
      </p:sp>
      <p:cxnSp>
        <p:nvCxnSpPr>
          <p:cNvPr id="5" name="Connecteur droit avec flèche 4"/>
          <p:cNvCxnSpPr/>
          <p:nvPr/>
        </p:nvCxnSpPr>
        <p:spPr>
          <a:xfrm>
            <a:off x="2551960" y="6357917"/>
            <a:ext cx="542096" cy="0"/>
          </a:xfrm>
          <a:prstGeom prst="straightConnector1">
            <a:avLst/>
          </a:prstGeom>
          <a:ln>
            <a:solidFill>
              <a:schemeClr val="tx2">
                <a:lumMod val="75000"/>
              </a:schemeClr>
            </a:solidFill>
            <a:tailEnd type="arrow"/>
          </a:ln>
        </p:spPr>
        <p:style>
          <a:lnRef idx="3">
            <a:schemeClr val="accent1"/>
          </a:lnRef>
          <a:fillRef idx="0">
            <a:schemeClr val="accent1"/>
          </a:fillRef>
          <a:effectRef idx="2">
            <a:schemeClr val="accent1"/>
          </a:effectRef>
          <a:fontRef idx="minor">
            <a:schemeClr val="tx1"/>
          </a:fontRef>
        </p:style>
      </p:cxnSp>
      <p:sp>
        <p:nvSpPr>
          <p:cNvPr id="4" name="ZoneTexte 3"/>
          <p:cNvSpPr txBox="1"/>
          <p:nvPr/>
        </p:nvSpPr>
        <p:spPr>
          <a:xfrm>
            <a:off x="6980724" y="4059727"/>
            <a:ext cx="144218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lvl="0"/>
            <a:r>
              <a:rPr lang="fr"/>
              <a:t>Mines, 2013</a:t>
            </a:r>
          </a:p>
        </p:txBody>
      </p:sp>
    </p:spTree>
    <p:extLst>
      <p:ext uri="{BB962C8B-B14F-4D97-AF65-F5344CB8AC3E}">
        <p14:creationId xmlns:p14="http://schemas.microsoft.com/office/powerpoint/2010/main" val="261007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78"/>
          <p:cNvPicPr preferRelativeResize="0"/>
          <p:nvPr/>
        </p:nvPicPr>
        <p:blipFill>
          <a:blip r:embed="rId3">
            <a:alphaModFix/>
          </a:blip>
          <a:stretch>
            <a:fillRect/>
          </a:stretch>
        </p:blipFill>
        <p:spPr>
          <a:xfrm>
            <a:off x="725715" y="345499"/>
            <a:ext cx="7928428" cy="5677929"/>
          </a:xfrm>
          <a:prstGeom prst="rect">
            <a:avLst/>
          </a:prstGeom>
          <a:noFill/>
          <a:ln>
            <a:noFill/>
          </a:ln>
        </p:spPr>
      </p:pic>
      <p:sp>
        <p:nvSpPr>
          <p:cNvPr id="3" name="Rectangle 2"/>
          <p:cNvSpPr/>
          <p:nvPr/>
        </p:nvSpPr>
        <p:spPr>
          <a:xfrm>
            <a:off x="3592286" y="3683000"/>
            <a:ext cx="1705428" cy="18142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7276091" y="424161"/>
            <a:ext cx="13780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a:t>Mines 2012</a:t>
            </a:r>
          </a:p>
        </p:txBody>
      </p:sp>
    </p:spTree>
    <p:extLst>
      <p:ext uri="{BB962C8B-B14F-4D97-AF65-F5344CB8AC3E}">
        <p14:creationId xmlns:p14="http://schemas.microsoft.com/office/powerpoint/2010/main" val="1448194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La navigation</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431444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txBox="1">
            <a:spLocks/>
          </p:cNvSpPr>
          <p:nvPr/>
        </p:nvSpPr>
        <p:spPr>
          <a:xfrm>
            <a:off x="3726875" y="5837532"/>
            <a:ext cx="3848100" cy="574566"/>
          </a:xfrm>
          <a:prstGeom prst="rect">
            <a:avLst/>
          </a:prstGeom>
        </p:spPr>
        <p:style>
          <a:lnRef idx="1">
            <a:schemeClr val="accent1"/>
          </a:lnRef>
          <a:fillRef idx="2">
            <a:schemeClr val="accent1"/>
          </a:fillRef>
          <a:effectRef idx="1">
            <a:schemeClr val="accent1"/>
          </a:effectRef>
          <a:fontRef idx="minor">
            <a:schemeClr val="dk1"/>
          </a:fontRef>
        </p:style>
        <p:txBody>
          <a:bodyPr lIns="91425" tIns="91425" rIns="91425" bIns="91425" anchor="t" anchorCtr="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spcBef>
                <a:spcPts val="0"/>
              </a:spcBef>
              <a:buFont typeface="Arial" pitchFamily="34" charset="0"/>
              <a:buNone/>
            </a:pPr>
            <a:r>
              <a:rPr lang="fr"/>
              <a:t>Principes de navigation</a:t>
            </a:r>
          </a:p>
        </p:txBody>
      </p:sp>
      <p:pic>
        <p:nvPicPr>
          <p:cNvPr id="3" name="Shape 1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866140" y="560574"/>
            <a:ext cx="5532774" cy="4652199"/>
          </a:xfrm>
          <a:prstGeom prst="rect">
            <a:avLst/>
          </a:prstGeom>
          <a:noFill/>
          <a:ln>
            <a:noFill/>
          </a:ln>
        </p:spPr>
      </p:pic>
      <p:sp>
        <p:nvSpPr>
          <p:cNvPr id="4" name="Shape 116"/>
          <p:cNvSpPr/>
          <p:nvPr/>
        </p:nvSpPr>
        <p:spPr>
          <a:xfrm>
            <a:off x="3939637" y="1117000"/>
            <a:ext cx="3385800" cy="519599"/>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117"/>
          <p:cNvSpPr/>
          <p:nvPr/>
        </p:nvSpPr>
        <p:spPr>
          <a:xfrm>
            <a:off x="2892000" y="1933150"/>
            <a:ext cx="1099800" cy="2017500"/>
          </a:xfrm>
          <a:prstGeom prst="rect">
            <a:avLst/>
          </a:prstGeom>
          <a:noFill/>
          <a:ln w="3810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118"/>
          <p:cNvSpPr/>
          <p:nvPr/>
        </p:nvSpPr>
        <p:spPr>
          <a:xfrm>
            <a:off x="4069775" y="1751350"/>
            <a:ext cx="606000" cy="181800"/>
          </a:xfrm>
          <a:prstGeom prst="rect">
            <a:avLst/>
          </a:prstGeom>
          <a:noFill/>
          <a:ln w="38100" cap="flat" cmpd="sng">
            <a:solidFill>
              <a:srgbClr val="38761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7" name="Shape 119"/>
          <p:cNvCxnSpPr/>
          <p:nvPr/>
        </p:nvCxnSpPr>
        <p:spPr>
          <a:xfrm>
            <a:off x="1480700" y="1463375"/>
            <a:ext cx="2636699" cy="363600"/>
          </a:xfrm>
          <a:prstGeom prst="straightConnector1">
            <a:avLst/>
          </a:prstGeom>
          <a:noFill/>
          <a:ln w="19050" cap="flat" cmpd="sng">
            <a:solidFill>
              <a:srgbClr val="38761D"/>
            </a:solidFill>
            <a:prstDash val="solid"/>
            <a:round/>
            <a:headEnd type="none" w="lg" len="lg"/>
            <a:tailEnd type="triangle" w="lg" len="lg"/>
          </a:ln>
        </p:spPr>
      </p:cxnSp>
      <p:sp>
        <p:nvSpPr>
          <p:cNvPr id="8" name="Shape 120"/>
          <p:cNvSpPr txBox="1"/>
          <p:nvPr/>
        </p:nvSpPr>
        <p:spPr>
          <a:xfrm>
            <a:off x="140125" y="1078450"/>
            <a:ext cx="1433099" cy="457200"/>
          </a:xfrm>
          <a:prstGeom prst="rect">
            <a:avLst/>
          </a:prstGeom>
          <a:noFill/>
          <a:ln>
            <a:noFill/>
          </a:ln>
        </p:spPr>
        <p:txBody>
          <a:bodyPr lIns="91425" tIns="91425" rIns="91425" bIns="91425" anchor="t" anchorCtr="0">
            <a:noAutofit/>
          </a:bodyPr>
          <a:lstStyle/>
          <a:p>
            <a:pPr lvl="0">
              <a:spcBef>
                <a:spcPts val="0"/>
              </a:spcBef>
              <a:buNone/>
            </a:pPr>
            <a:r>
              <a:rPr lang="fr" sz="1800">
                <a:solidFill>
                  <a:srgbClr val="38761D"/>
                </a:solidFill>
              </a:rPr>
              <a:t>Fil d’Ariane</a:t>
            </a:r>
          </a:p>
        </p:txBody>
      </p:sp>
      <p:cxnSp>
        <p:nvCxnSpPr>
          <p:cNvPr id="9" name="Shape 121"/>
          <p:cNvCxnSpPr/>
          <p:nvPr/>
        </p:nvCxnSpPr>
        <p:spPr>
          <a:xfrm>
            <a:off x="1532450" y="759975"/>
            <a:ext cx="2407199" cy="693000"/>
          </a:xfrm>
          <a:prstGeom prst="straightConnector1">
            <a:avLst/>
          </a:prstGeom>
          <a:noFill/>
          <a:ln w="19050" cap="flat" cmpd="sng">
            <a:solidFill>
              <a:srgbClr val="FF0000"/>
            </a:solidFill>
            <a:prstDash val="solid"/>
            <a:round/>
            <a:headEnd type="none" w="lg" len="lg"/>
            <a:tailEnd type="triangle" w="lg" len="lg"/>
          </a:ln>
        </p:spPr>
      </p:cxnSp>
      <p:sp>
        <p:nvSpPr>
          <p:cNvPr id="10" name="Shape 122"/>
          <p:cNvSpPr txBox="1"/>
          <p:nvPr/>
        </p:nvSpPr>
        <p:spPr>
          <a:xfrm>
            <a:off x="69275" y="352500"/>
            <a:ext cx="3657600" cy="457200"/>
          </a:xfrm>
          <a:prstGeom prst="rect">
            <a:avLst/>
          </a:prstGeom>
          <a:noFill/>
          <a:ln>
            <a:noFill/>
          </a:ln>
        </p:spPr>
        <p:txBody>
          <a:bodyPr lIns="91425" tIns="91425" rIns="91425" bIns="91425" anchor="t" anchorCtr="0">
            <a:noAutofit/>
          </a:bodyPr>
          <a:lstStyle/>
          <a:p>
            <a:pPr lvl="0" rtl="0">
              <a:spcBef>
                <a:spcPts val="0"/>
              </a:spcBef>
              <a:buNone/>
            </a:pPr>
            <a:r>
              <a:rPr lang="fr" sz="1800">
                <a:solidFill>
                  <a:srgbClr val="FF0000"/>
                </a:solidFill>
              </a:rPr>
              <a:t>Navigation principale</a:t>
            </a:r>
          </a:p>
        </p:txBody>
      </p:sp>
      <p:cxnSp>
        <p:nvCxnSpPr>
          <p:cNvPr id="11" name="Shape 123"/>
          <p:cNvCxnSpPr/>
          <p:nvPr/>
        </p:nvCxnSpPr>
        <p:spPr>
          <a:xfrm>
            <a:off x="1489375" y="2692975"/>
            <a:ext cx="1339799" cy="502200"/>
          </a:xfrm>
          <a:prstGeom prst="straightConnector1">
            <a:avLst/>
          </a:prstGeom>
          <a:noFill/>
          <a:ln w="19050" cap="flat" cmpd="sng">
            <a:solidFill>
              <a:srgbClr val="FF9900"/>
            </a:solidFill>
            <a:prstDash val="solid"/>
            <a:round/>
            <a:headEnd type="none" w="lg" len="lg"/>
            <a:tailEnd type="triangle" w="lg" len="lg"/>
          </a:ln>
        </p:spPr>
      </p:cxnSp>
      <p:sp>
        <p:nvSpPr>
          <p:cNvPr id="12" name="Shape 124"/>
          <p:cNvSpPr txBox="1"/>
          <p:nvPr/>
        </p:nvSpPr>
        <p:spPr>
          <a:xfrm>
            <a:off x="140125" y="2167862"/>
            <a:ext cx="1394400" cy="457200"/>
          </a:xfrm>
          <a:prstGeom prst="rect">
            <a:avLst/>
          </a:prstGeom>
          <a:noFill/>
          <a:ln>
            <a:noFill/>
          </a:ln>
        </p:spPr>
        <p:txBody>
          <a:bodyPr lIns="91425" tIns="91425" rIns="91425" bIns="91425" anchor="t" anchorCtr="0">
            <a:noAutofit/>
          </a:bodyPr>
          <a:lstStyle/>
          <a:p>
            <a:pPr lvl="0" rtl="0">
              <a:spcBef>
                <a:spcPts val="0"/>
              </a:spcBef>
              <a:buNone/>
            </a:pPr>
            <a:r>
              <a:rPr lang="fr" sz="1800">
                <a:solidFill>
                  <a:srgbClr val="BF9000"/>
                </a:solidFill>
              </a:rPr>
              <a:t>Navigation secondaire</a:t>
            </a:r>
          </a:p>
        </p:txBody>
      </p:sp>
      <p:sp>
        <p:nvSpPr>
          <p:cNvPr id="13" name="Shape 125"/>
          <p:cNvSpPr/>
          <p:nvPr/>
        </p:nvSpPr>
        <p:spPr>
          <a:xfrm>
            <a:off x="2892000" y="4056725"/>
            <a:ext cx="1099800" cy="1117199"/>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4" name="Shape 126"/>
          <p:cNvCxnSpPr/>
          <p:nvPr/>
        </p:nvCxnSpPr>
        <p:spPr>
          <a:xfrm>
            <a:off x="1853050" y="4225625"/>
            <a:ext cx="1038900" cy="285600"/>
          </a:xfrm>
          <a:prstGeom prst="straightConnector1">
            <a:avLst/>
          </a:prstGeom>
          <a:noFill/>
          <a:ln w="19050" cap="flat" cmpd="sng">
            <a:solidFill>
              <a:srgbClr val="0000FF"/>
            </a:solidFill>
            <a:prstDash val="solid"/>
            <a:round/>
            <a:headEnd type="none" w="lg" len="lg"/>
            <a:tailEnd type="triangle" w="lg" len="lg"/>
          </a:ln>
        </p:spPr>
      </p:cxnSp>
      <p:sp>
        <p:nvSpPr>
          <p:cNvPr id="15" name="Shape 127"/>
          <p:cNvSpPr txBox="1"/>
          <p:nvPr/>
        </p:nvSpPr>
        <p:spPr>
          <a:xfrm>
            <a:off x="140125" y="3532250"/>
            <a:ext cx="1886100" cy="652800"/>
          </a:xfrm>
          <a:prstGeom prst="rect">
            <a:avLst/>
          </a:prstGeom>
          <a:noFill/>
          <a:ln>
            <a:noFill/>
          </a:ln>
        </p:spPr>
        <p:txBody>
          <a:bodyPr lIns="91425" tIns="91425" rIns="91425" bIns="91425" anchor="t" anchorCtr="0">
            <a:noAutofit/>
          </a:bodyPr>
          <a:lstStyle/>
          <a:p>
            <a:pPr lvl="0" rtl="0">
              <a:spcBef>
                <a:spcPts val="0"/>
              </a:spcBef>
              <a:buNone/>
            </a:pPr>
            <a:r>
              <a:rPr lang="fr" sz="1800">
                <a:solidFill>
                  <a:srgbClr val="0000FF"/>
                </a:solidFill>
              </a:rPr>
              <a:t>Navigation contextuelle ou transversale</a:t>
            </a:r>
          </a:p>
        </p:txBody>
      </p:sp>
    </p:spTree>
    <p:extLst>
      <p:ext uri="{BB962C8B-B14F-4D97-AF65-F5344CB8AC3E}">
        <p14:creationId xmlns:p14="http://schemas.microsoft.com/office/powerpoint/2010/main" val="3946882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8"/>
          <p:cNvSpPr txBox="1">
            <a:spLocks/>
          </p:cNvSpPr>
          <p:nvPr/>
        </p:nvSpPr>
        <p:spPr>
          <a:xfrm>
            <a:off x="272142" y="5875078"/>
            <a:ext cx="8599714" cy="817822"/>
          </a:xfrm>
          <a:prstGeom prst="rect">
            <a:avLst/>
          </a:prstGeom>
        </p:spPr>
        <p:style>
          <a:lnRef idx="1">
            <a:schemeClr val="accent1"/>
          </a:lnRef>
          <a:fillRef idx="2">
            <a:schemeClr val="accent1"/>
          </a:fillRef>
          <a:effectRef idx="1">
            <a:schemeClr val="accent1"/>
          </a:effectRef>
          <a:fontRef idx="minor">
            <a:schemeClr val="dk1"/>
          </a:fontRef>
        </p:style>
        <p:txBody>
          <a:bodyPr lIns="91425" tIns="91425" rIns="91425" bIns="91425" anchor="t" anchorCtr="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spcBef>
                <a:spcPts val="0"/>
              </a:spcBef>
              <a:buFont typeface="Arial" pitchFamily="34" charset="0"/>
              <a:buNone/>
            </a:pPr>
            <a:r>
              <a:rPr lang="fr-FR" dirty="0"/>
              <a:t>Des évolutions en cours: </a:t>
            </a:r>
          </a:p>
          <a:p>
            <a:pPr algn="ctr">
              <a:spcBef>
                <a:spcPts val="0"/>
              </a:spcBef>
              <a:buFont typeface="Arial" pitchFamily="34" charset="0"/>
              <a:buNone/>
            </a:pPr>
            <a:r>
              <a:rPr lang="fr-FR" dirty="0"/>
              <a:t>menus verticaux, formats adaptés aux appareils mobiles</a:t>
            </a:r>
            <a:r>
              <a:rPr lang="is-IS" dirty="0"/>
              <a:t>…</a:t>
            </a:r>
            <a:endParaRPr lang="fr" dirty="0"/>
          </a:p>
        </p:txBody>
      </p:sp>
      <p:pic>
        <p:nvPicPr>
          <p:cNvPr id="3" name="Shape 149"/>
          <p:cNvPicPr preferRelativeResize="0"/>
          <p:nvPr/>
        </p:nvPicPr>
        <p:blipFill>
          <a:blip r:embed="rId2">
            <a:alphaModFix/>
          </a:blip>
          <a:stretch>
            <a:fillRect/>
          </a:stretch>
        </p:blipFill>
        <p:spPr>
          <a:xfrm>
            <a:off x="0" y="3680130"/>
            <a:ext cx="9143999" cy="1589689"/>
          </a:xfrm>
          <a:prstGeom prst="rect">
            <a:avLst/>
          </a:prstGeom>
          <a:noFill/>
          <a:ln>
            <a:noFill/>
          </a:ln>
        </p:spPr>
      </p:pic>
      <p:pic>
        <p:nvPicPr>
          <p:cNvPr id="4" name="Shape 150"/>
          <p:cNvPicPr preferRelativeResize="0"/>
          <p:nvPr/>
        </p:nvPicPr>
        <p:blipFill>
          <a:blip r:embed="rId3">
            <a:alphaModFix/>
          </a:blip>
          <a:stretch>
            <a:fillRect/>
          </a:stretch>
        </p:blipFill>
        <p:spPr>
          <a:xfrm>
            <a:off x="0" y="638621"/>
            <a:ext cx="9143999" cy="562707"/>
          </a:xfrm>
          <a:prstGeom prst="rect">
            <a:avLst/>
          </a:prstGeom>
          <a:noFill/>
          <a:ln>
            <a:noFill/>
          </a:ln>
        </p:spPr>
      </p:pic>
      <p:pic>
        <p:nvPicPr>
          <p:cNvPr id="5" name="Shape 15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0" y="2220121"/>
            <a:ext cx="9143999" cy="763207"/>
          </a:xfrm>
          <a:prstGeom prst="rect">
            <a:avLst/>
          </a:prstGeom>
          <a:noFill/>
          <a:ln>
            <a:noFill/>
          </a:ln>
        </p:spPr>
      </p:pic>
      <p:sp>
        <p:nvSpPr>
          <p:cNvPr id="6" name="Shape 152"/>
          <p:cNvSpPr/>
          <p:nvPr/>
        </p:nvSpPr>
        <p:spPr>
          <a:xfrm>
            <a:off x="8492425" y="530075"/>
            <a:ext cx="651600" cy="6627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153"/>
          <p:cNvSpPr/>
          <p:nvPr/>
        </p:nvSpPr>
        <p:spPr>
          <a:xfrm>
            <a:off x="8335600" y="2220125"/>
            <a:ext cx="808500" cy="7632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08065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497114"/>
            <a:ext cx="9144000" cy="4515448"/>
          </a:xfrm>
          <a:prstGeom prst="rect">
            <a:avLst/>
          </a:prstGeom>
        </p:spPr>
      </p:pic>
      <p:sp>
        <p:nvSpPr>
          <p:cNvPr id="3" name="Rectangle 2"/>
          <p:cNvSpPr/>
          <p:nvPr/>
        </p:nvSpPr>
        <p:spPr>
          <a:xfrm>
            <a:off x="907143" y="3955143"/>
            <a:ext cx="870857" cy="2902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281214" y="5491843"/>
            <a:ext cx="8581571"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400"/>
              <a:t>L’utilisateur est guidé de pages en pages de manière linéaire:</a:t>
            </a:r>
          </a:p>
          <a:p>
            <a:pPr algn="ctr"/>
            <a:r>
              <a:rPr lang="fr-FR" sz="2400" dirty="0"/>
              <a:t>Parcours du menu</a:t>
            </a:r>
          </a:p>
        </p:txBody>
      </p:sp>
      <p:sp>
        <p:nvSpPr>
          <p:cNvPr id="5" name="ZoneTexte 4"/>
          <p:cNvSpPr txBox="1"/>
          <p:nvPr/>
        </p:nvSpPr>
        <p:spPr>
          <a:xfrm>
            <a:off x="6264974" y="361260"/>
            <a:ext cx="2879026"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a:t>Le « Frankenvirus » H5N1</a:t>
            </a:r>
          </a:p>
          <a:p>
            <a:r>
              <a:rPr lang="fr-FR"/>
              <a:t>Mines, 2014</a:t>
            </a:r>
          </a:p>
        </p:txBody>
      </p:sp>
    </p:spTree>
    <p:extLst>
      <p:ext uri="{BB962C8B-B14F-4D97-AF65-F5344CB8AC3E}">
        <p14:creationId xmlns:p14="http://schemas.microsoft.com/office/powerpoint/2010/main" val="1619215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480408"/>
            <a:ext cx="9144000" cy="5098306"/>
          </a:xfrm>
          <a:prstGeom prst="rect">
            <a:avLst/>
          </a:prstGeom>
        </p:spPr>
      </p:pic>
      <p:sp>
        <p:nvSpPr>
          <p:cNvPr id="3" name="ZoneTexte 2"/>
          <p:cNvSpPr txBox="1"/>
          <p:nvPr/>
        </p:nvSpPr>
        <p:spPr>
          <a:xfrm>
            <a:off x="177800" y="5822626"/>
            <a:ext cx="8784763"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200"/>
              <a:t>Un menu qui sert d’outil de navigation et qui rend visible le parcours</a:t>
            </a:r>
          </a:p>
          <a:p>
            <a:pPr algn="ctr"/>
            <a:r>
              <a:rPr lang="fr-FR" sz="2200" dirty="0"/>
              <a:t>Arborescence = Parcours</a:t>
            </a:r>
          </a:p>
        </p:txBody>
      </p:sp>
      <p:sp>
        <p:nvSpPr>
          <p:cNvPr id="4" name="ZoneTexte 3"/>
          <p:cNvSpPr txBox="1"/>
          <p:nvPr/>
        </p:nvSpPr>
        <p:spPr>
          <a:xfrm>
            <a:off x="7637034" y="998198"/>
            <a:ext cx="13780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a:t>Mines 2014</a:t>
            </a:r>
          </a:p>
        </p:txBody>
      </p:sp>
    </p:spTree>
    <p:extLst>
      <p:ext uri="{BB962C8B-B14F-4D97-AF65-F5344CB8AC3E}">
        <p14:creationId xmlns:p14="http://schemas.microsoft.com/office/powerpoint/2010/main" val="2490758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17285" y="341085"/>
            <a:ext cx="8128000" cy="5759518"/>
          </a:xfrm>
          <a:prstGeom prst="rect">
            <a:avLst/>
          </a:prstGeom>
        </p:spPr>
      </p:pic>
      <p:sp>
        <p:nvSpPr>
          <p:cNvPr id="3" name="ZoneTexte 2"/>
          <p:cNvSpPr txBox="1"/>
          <p:nvPr/>
        </p:nvSpPr>
        <p:spPr>
          <a:xfrm>
            <a:off x="816428" y="6159635"/>
            <a:ext cx="747256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FR" sz="2400" dirty="0"/>
              <a:t>La même idée, mais plus graphique, et moins linéaire</a:t>
            </a:r>
          </a:p>
        </p:txBody>
      </p:sp>
      <p:sp>
        <p:nvSpPr>
          <p:cNvPr id="4" name="ZoneTexte 3"/>
          <p:cNvSpPr txBox="1"/>
          <p:nvPr/>
        </p:nvSpPr>
        <p:spPr>
          <a:xfrm>
            <a:off x="6871591" y="3374640"/>
            <a:ext cx="1467770"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a:t>Sciences Po</a:t>
            </a:r>
          </a:p>
          <a:p>
            <a:r>
              <a:rPr lang="fr-FR"/>
              <a:t>2013</a:t>
            </a:r>
          </a:p>
        </p:txBody>
      </p:sp>
    </p:spTree>
    <p:extLst>
      <p:ext uri="{BB962C8B-B14F-4D97-AF65-F5344CB8AC3E}">
        <p14:creationId xmlns:p14="http://schemas.microsoft.com/office/powerpoint/2010/main" val="226682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La  scénarisation</a:t>
            </a:r>
          </a:p>
        </p:txBody>
      </p:sp>
      <p:sp>
        <p:nvSpPr>
          <p:cNvPr id="3" name="Espace réservé du contenu 2"/>
          <p:cNvSpPr>
            <a:spLocks noGrp="1"/>
          </p:cNvSpPr>
          <p:nvPr>
            <p:ph idx="1"/>
          </p:nvPr>
        </p:nvSpPr>
        <p:spPr/>
        <p:txBody>
          <a:bodyPr>
            <a:normAutofit/>
          </a:bodyPr>
          <a:lstStyle/>
          <a:p>
            <a:r>
              <a:rPr lang="fr-FR"/>
              <a:t>Scénarisation: organisation des contenus à l’intérieur du site et des parcours entre ces contenus en vue d’en permettre une appropriation par le public</a:t>
            </a:r>
          </a:p>
          <a:p>
            <a:pPr lvl="1"/>
            <a:r>
              <a:rPr lang="fr-FR"/>
              <a:t>Site ≠ livre: par construction, l’internaute doit déployer un minimum d’activité          comment le guider en lui laissant des marges de maoeuvre? </a:t>
            </a:r>
          </a:p>
          <a:p>
            <a:r>
              <a:rPr lang="fr-FR"/>
              <a:t>Moyens de la scénarisation:</a:t>
            </a:r>
          </a:p>
          <a:p>
            <a:pPr lvl="1"/>
            <a:r>
              <a:rPr lang="fr-FR"/>
              <a:t>Arborescence</a:t>
            </a:r>
          </a:p>
          <a:p>
            <a:pPr lvl="1"/>
            <a:r>
              <a:rPr lang="fr-FR"/>
              <a:t>Menu: se trouve à l’articulation entre arborescence et navigation</a:t>
            </a:r>
          </a:p>
          <a:p>
            <a:pPr lvl="1"/>
            <a:r>
              <a:rPr lang="fr-FR"/>
              <a:t>Navigation </a:t>
            </a:r>
          </a:p>
          <a:p>
            <a:pPr marL="0" indent="0">
              <a:buNone/>
            </a:pPr>
            <a:endParaRPr lang="fr-FR"/>
          </a:p>
        </p:txBody>
      </p:sp>
      <p:cxnSp>
        <p:nvCxnSpPr>
          <p:cNvPr id="5" name="Connecteur droit avec flèche 4"/>
          <p:cNvCxnSpPr/>
          <p:nvPr/>
        </p:nvCxnSpPr>
        <p:spPr>
          <a:xfrm>
            <a:off x="1998012" y="3283785"/>
            <a:ext cx="495631"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8961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99571" y="295730"/>
            <a:ext cx="6698114" cy="2951841"/>
          </a:xfrm>
          <a:prstGeom prst="rect">
            <a:avLst/>
          </a:prstGeom>
        </p:spPr>
      </p:pic>
      <p:pic>
        <p:nvPicPr>
          <p:cNvPr id="7" name="Image 6"/>
          <p:cNvPicPr>
            <a:picLocks noChangeAspect="1"/>
          </p:cNvPicPr>
          <p:nvPr/>
        </p:nvPicPr>
        <p:blipFill>
          <a:blip r:embed="rId4"/>
          <a:stretch>
            <a:fillRect/>
          </a:stretch>
        </p:blipFill>
        <p:spPr>
          <a:xfrm>
            <a:off x="2392025" y="3247571"/>
            <a:ext cx="6606831" cy="2514600"/>
          </a:xfrm>
          <a:prstGeom prst="rect">
            <a:avLst/>
          </a:prstGeom>
        </p:spPr>
      </p:pic>
      <p:sp>
        <p:nvSpPr>
          <p:cNvPr id="3" name="ZoneTexte 2"/>
          <p:cNvSpPr txBox="1"/>
          <p:nvPr/>
        </p:nvSpPr>
        <p:spPr>
          <a:xfrm>
            <a:off x="5718602" y="1466333"/>
            <a:ext cx="342539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a:t>Navigation au moyen d’un parcours flêché</a:t>
            </a:r>
          </a:p>
        </p:txBody>
      </p:sp>
      <p:cxnSp>
        <p:nvCxnSpPr>
          <p:cNvPr id="9" name="Connecteur droit avec flèche 8"/>
          <p:cNvCxnSpPr>
            <a:stCxn id="3" idx="0"/>
          </p:cNvCxnSpPr>
          <p:nvPr/>
        </p:nvCxnSpPr>
        <p:spPr>
          <a:xfrm flipH="1" flipV="1">
            <a:off x="6059714" y="834571"/>
            <a:ext cx="1371587" cy="6317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ZoneTexte 11"/>
          <p:cNvSpPr txBox="1"/>
          <p:nvPr/>
        </p:nvSpPr>
        <p:spPr>
          <a:xfrm>
            <a:off x="0" y="4154714"/>
            <a:ext cx="2392025"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dirty="0"/>
              <a:t>Navigation classique avec un menu</a:t>
            </a:r>
          </a:p>
        </p:txBody>
      </p:sp>
      <p:sp>
        <p:nvSpPr>
          <p:cNvPr id="13" name="ZoneTexte 12"/>
          <p:cNvSpPr txBox="1"/>
          <p:nvPr/>
        </p:nvSpPr>
        <p:spPr>
          <a:xfrm>
            <a:off x="0" y="6027003"/>
            <a:ext cx="9309099"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dirty="0"/>
              <a:t>Deux parcours avec des contenus en grande partie différents:</a:t>
            </a:r>
          </a:p>
          <a:p>
            <a:r>
              <a:rPr lang="fr-FR" sz="2400" dirty="0"/>
              <a:t>Un parcours par questionnement/ un parcours plus encyclopédique</a:t>
            </a:r>
          </a:p>
        </p:txBody>
      </p:sp>
      <p:sp>
        <p:nvSpPr>
          <p:cNvPr id="2" name="ZoneTexte 1"/>
          <p:cNvSpPr txBox="1"/>
          <p:nvPr/>
        </p:nvSpPr>
        <p:spPr>
          <a:xfrm>
            <a:off x="7431301" y="504457"/>
            <a:ext cx="156755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a:t>Mines, 2006</a:t>
            </a:r>
          </a:p>
        </p:txBody>
      </p:sp>
    </p:spTree>
    <p:extLst>
      <p:ext uri="{BB962C8B-B14F-4D97-AF65-F5344CB8AC3E}">
        <p14:creationId xmlns:p14="http://schemas.microsoft.com/office/powerpoint/2010/main" val="2045760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89"/>
          <p:cNvPicPr preferRelativeResize="0"/>
          <p:nvPr/>
        </p:nvPicPr>
        <p:blipFill>
          <a:blip r:embed="rId2">
            <a:alphaModFix/>
          </a:blip>
          <a:stretch>
            <a:fillRect/>
          </a:stretch>
        </p:blipFill>
        <p:spPr>
          <a:xfrm>
            <a:off x="178587" y="0"/>
            <a:ext cx="8786824" cy="5609000"/>
          </a:xfrm>
          <a:prstGeom prst="rect">
            <a:avLst/>
          </a:prstGeom>
          <a:noFill/>
          <a:ln>
            <a:noFill/>
          </a:ln>
        </p:spPr>
      </p:pic>
      <p:sp>
        <p:nvSpPr>
          <p:cNvPr id="3" name="ZoneTexte 2"/>
          <p:cNvSpPr txBox="1"/>
          <p:nvPr/>
        </p:nvSpPr>
        <p:spPr>
          <a:xfrm>
            <a:off x="77321" y="6059231"/>
            <a:ext cx="9066679"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FR" sz="2000" dirty="0"/>
              <a:t>Une volonté de scénariser le parcours en impliquant l’internaute dans l’histoire</a:t>
            </a:r>
          </a:p>
        </p:txBody>
      </p:sp>
      <p:sp>
        <p:nvSpPr>
          <p:cNvPr id="4" name="ZoneTexte 3"/>
          <p:cNvSpPr txBox="1"/>
          <p:nvPr/>
        </p:nvSpPr>
        <p:spPr>
          <a:xfrm>
            <a:off x="7274733" y="487062"/>
            <a:ext cx="156755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a:t>Mines, 2013</a:t>
            </a:r>
          </a:p>
        </p:txBody>
      </p:sp>
    </p:spTree>
    <p:extLst>
      <p:ext uri="{BB962C8B-B14F-4D97-AF65-F5344CB8AC3E}">
        <p14:creationId xmlns:p14="http://schemas.microsoft.com/office/powerpoint/2010/main" val="1642810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95"/>
          <p:cNvPicPr preferRelativeResize="0"/>
          <p:nvPr/>
        </p:nvPicPr>
        <p:blipFill>
          <a:blip r:embed="rId2">
            <a:alphaModFix/>
          </a:blip>
          <a:stretch>
            <a:fillRect/>
          </a:stretch>
        </p:blipFill>
        <p:spPr>
          <a:xfrm>
            <a:off x="578637" y="271475"/>
            <a:ext cx="7986725" cy="5230924"/>
          </a:xfrm>
          <a:prstGeom prst="rect">
            <a:avLst/>
          </a:prstGeom>
          <a:noFill/>
          <a:ln>
            <a:noFill/>
          </a:ln>
        </p:spPr>
      </p:pic>
      <p:sp>
        <p:nvSpPr>
          <p:cNvPr id="3" name="ZoneTexte 2"/>
          <p:cNvSpPr txBox="1"/>
          <p:nvPr/>
        </p:nvSpPr>
        <p:spPr>
          <a:xfrm>
            <a:off x="2177143" y="5734930"/>
            <a:ext cx="5384857"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FR" sz="2400" dirty="0"/>
              <a:t>Plusieurs parcours et rôles scénarisés</a:t>
            </a:r>
          </a:p>
        </p:txBody>
      </p:sp>
      <p:sp>
        <p:nvSpPr>
          <p:cNvPr id="4" name="ZoneTexte 3"/>
          <p:cNvSpPr txBox="1"/>
          <p:nvPr/>
        </p:nvSpPr>
        <p:spPr>
          <a:xfrm>
            <a:off x="5688634" y="299419"/>
            <a:ext cx="287672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
              <a:t>Les pyramides sont-elles en fausses pierres ?Mines, 2008</a:t>
            </a:r>
          </a:p>
        </p:txBody>
      </p:sp>
    </p:spTree>
    <p:extLst>
      <p:ext uri="{BB962C8B-B14F-4D97-AF65-F5344CB8AC3E}">
        <p14:creationId xmlns:p14="http://schemas.microsoft.com/office/powerpoint/2010/main" val="316566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07"/>
          <p:cNvPicPr preferRelativeResize="0"/>
          <p:nvPr/>
        </p:nvPicPr>
        <p:blipFill>
          <a:blip r:embed="rId2">
            <a:alphaModFix/>
          </a:blip>
          <a:stretch>
            <a:fillRect/>
          </a:stretch>
        </p:blipFill>
        <p:spPr>
          <a:xfrm>
            <a:off x="660437" y="515450"/>
            <a:ext cx="7823124" cy="4896475"/>
          </a:xfrm>
          <a:prstGeom prst="rect">
            <a:avLst/>
          </a:prstGeom>
          <a:noFill/>
          <a:ln>
            <a:noFill/>
          </a:ln>
        </p:spPr>
      </p:pic>
      <p:sp>
        <p:nvSpPr>
          <p:cNvPr id="4" name="Rectangle 3"/>
          <p:cNvSpPr/>
          <p:nvPr/>
        </p:nvSpPr>
        <p:spPr>
          <a:xfrm>
            <a:off x="127000" y="5822408"/>
            <a:ext cx="8890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2400"/>
              <a:t>U</a:t>
            </a:r>
            <a:r>
              <a:rPr lang="fr-FR" sz="2400" smtClean="0"/>
              <a:t>ne </a:t>
            </a:r>
            <a:r>
              <a:rPr lang="fr-FR" sz="2400"/>
              <a:t>navigation qui rend visibles </a:t>
            </a:r>
          </a:p>
          <a:p>
            <a:pPr algn="ctr"/>
            <a:r>
              <a:rPr lang="fr-FR" sz="2400" dirty="0"/>
              <a:t>les deux points de vue en jeu dans la controverse</a:t>
            </a:r>
          </a:p>
        </p:txBody>
      </p:sp>
      <p:sp>
        <p:nvSpPr>
          <p:cNvPr id="3" name="ZoneTexte 2"/>
          <p:cNvSpPr txBox="1"/>
          <p:nvPr/>
        </p:nvSpPr>
        <p:spPr>
          <a:xfrm>
            <a:off x="5428700" y="4758994"/>
            <a:ext cx="305486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
              <a:t>Les très grands prématurés, Mines, 2006</a:t>
            </a:r>
          </a:p>
        </p:txBody>
      </p:sp>
    </p:spTree>
    <p:extLst>
      <p:ext uri="{BB962C8B-B14F-4D97-AF65-F5344CB8AC3E}">
        <p14:creationId xmlns:p14="http://schemas.microsoft.com/office/powerpoint/2010/main" val="1276677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QUELQUES INCONTOURNABLES</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316516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Rendre visibles les sources</a:t>
            </a:r>
          </a:p>
        </p:txBody>
      </p:sp>
      <p:sp>
        <p:nvSpPr>
          <p:cNvPr id="3" name="Espace réservé du contenu 2"/>
          <p:cNvSpPr>
            <a:spLocks noGrp="1"/>
          </p:cNvSpPr>
          <p:nvPr>
            <p:ph idx="1"/>
          </p:nvPr>
        </p:nvSpPr>
        <p:spPr>
          <a:xfrm>
            <a:off x="254000" y="1600200"/>
            <a:ext cx="8432800" cy="4876800"/>
          </a:xfrm>
        </p:spPr>
        <p:txBody>
          <a:bodyPr/>
          <a:lstStyle/>
          <a:p>
            <a:r>
              <a:rPr lang="fr-FR"/>
              <a:t>Des citations dans une mise en forme différente de celle du texte principal</a:t>
            </a:r>
          </a:p>
          <a:p>
            <a:endParaRPr lang="fr-FR"/>
          </a:p>
        </p:txBody>
      </p:sp>
      <p:pic>
        <p:nvPicPr>
          <p:cNvPr id="5" name="Image 4"/>
          <p:cNvPicPr>
            <a:picLocks noChangeAspect="1"/>
          </p:cNvPicPr>
          <p:nvPr/>
        </p:nvPicPr>
        <p:blipFill>
          <a:blip r:embed="rId2"/>
          <a:stretch>
            <a:fillRect/>
          </a:stretch>
        </p:blipFill>
        <p:spPr>
          <a:xfrm>
            <a:off x="0" y="2840438"/>
            <a:ext cx="9144000" cy="3001562"/>
          </a:xfrm>
          <a:prstGeom prst="rect">
            <a:avLst/>
          </a:prstGeom>
        </p:spPr>
      </p:pic>
    </p:spTree>
    <p:extLst>
      <p:ext uri="{BB962C8B-B14F-4D97-AF65-F5344CB8AC3E}">
        <p14:creationId xmlns:p14="http://schemas.microsoft.com/office/powerpoint/2010/main" val="3007305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Rendre visibles les sources</a:t>
            </a:r>
          </a:p>
        </p:txBody>
      </p:sp>
      <p:sp>
        <p:nvSpPr>
          <p:cNvPr id="3" name="Espace réservé du contenu 2"/>
          <p:cNvSpPr>
            <a:spLocks noGrp="1"/>
          </p:cNvSpPr>
          <p:nvPr>
            <p:ph idx="1"/>
          </p:nvPr>
        </p:nvSpPr>
        <p:spPr>
          <a:xfrm>
            <a:off x="254000" y="1600200"/>
            <a:ext cx="8432800" cy="4876800"/>
          </a:xfrm>
        </p:spPr>
        <p:txBody>
          <a:bodyPr/>
          <a:lstStyle/>
          <a:p>
            <a:r>
              <a:rPr lang="fr-FR"/>
              <a:t>Des citations dans une mise en forme différente de celle du texte principal</a:t>
            </a:r>
          </a:p>
          <a:p>
            <a:r>
              <a:rPr lang="fr-FR"/>
              <a:t>Des auteurs/ acteurs clairement « identifiés »</a:t>
            </a:r>
          </a:p>
          <a:p>
            <a:pPr lvl="1"/>
            <a:r>
              <a:rPr lang="fr-FR"/>
              <a:t>Du point de vue de leur position dans la controverse: par exemple, ingénieur Entreprise X, président Association Y, etc.</a:t>
            </a:r>
          </a:p>
          <a:p>
            <a:pPr lvl="1"/>
            <a:r>
              <a:rPr lang="fr-FR"/>
              <a:t>À moins que vous n’ayez leur autorisation, ne préciser leur nom que lorsqu’il s’agit de personnes publiques (tel député</a:t>
            </a:r>
            <a:r>
              <a:rPr lang="is-IS"/>
              <a:t>…</a:t>
            </a:r>
            <a:r>
              <a:rPr lang="fr-FR"/>
              <a:t>) et/ou de déclarations publiées et attribuées.</a:t>
            </a:r>
          </a:p>
          <a:p>
            <a:r>
              <a:rPr lang="fr-FR"/>
              <a:t>Graphiques, schémas, images, photos: légende et sources</a:t>
            </a:r>
          </a:p>
          <a:p>
            <a:r>
              <a:rPr lang="fr-FR"/>
              <a:t>Possible de faire une bibliographie par page + bibliographie générale.</a:t>
            </a:r>
          </a:p>
        </p:txBody>
      </p:sp>
    </p:spTree>
    <p:extLst>
      <p:ext uri="{BB962C8B-B14F-4D97-AF65-F5344CB8AC3E}">
        <p14:creationId xmlns:p14="http://schemas.microsoft.com/office/powerpoint/2010/main" val="3477630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3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653050" y="346349"/>
            <a:ext cx="3268850" cy="4667250"/>
          </a:xfrm>
          <a:prstGeom prst="rect">
            <a:avLst/>
          </a:prstGeom>
          <a:noFill/>
          <a:ln>
            <a:noFill/>
          </a:ln>
        </p:spPr>
      </p:pic>
      <p:pic>
        <p:nvPicPr>
          <p:cNvPr id="3" name="Image 2"/>
          <p:cNvPicPr>
            <a:picLocks noChangeAspect="1"/>
          </p:cNvPicPr>
          <p:nvPr/>
        </p:nvPicPr>
        <p:blipFill>
          <a:blip r:embed="rId3"/>
          <a:stretch>
            <a:fillRect/>
          </a:stretch>
        </p:blipFill>
        <p:spPr>
          <a:xfrm>
            <a:off x="313871" y="859971"/>
            <a:ext cx="4634372" cy="4153628"/>
          </a:xfrm>
          <a:prstGeom prst="rect">
            <a:avLst/>
          </a:prstGeom>
        </p:spPr>
      </p:pic>
      <p:sp>
        <p:nvSpPr>
          <p:cNvPr id="4" name="ZoneTexte 3"/>
          <p:cNvSpPr txBox="1"/>
          <p:nvPr/>
        </p:nvSpPr>
        <p:spPr>
          <a:xfrm>
            <a:off x="1179286" y="5678714"/>
            <a:ext cx="707571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400" dirty="0"/>
              <a:t>Lister les sources, proposer un lexique</a:t>
            </a:r>
          </a:p>
        </p:txBody>
      </p:sp>
    </p:spTree>
    <p:extLst>
      <p:ext uri="{BB962C8B-B14F-4D97-AF65-F5344CB8AC3E}">
        <p14:creationId xmlns:p14="http://schemas.microsoft.com/office/powerpoint/2010/main" val="4291178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34055" y="544286"/>
            <a:ext cx="6609945" cy="5497286"/>
          </a:xfrm>
          <a:prstGeom prst="rect">
            <a:avLst/>
          </a:prstGeom>
        </p:spPr>
      </p:pic>
      <p:sp>
        <p:nvSpPr>
          <p:cNvPr id="3" name="ZoneTexte 2"/>
          <p:cNvSpPr txBox="1"/>
          <p:nvPr/>
        </p:nvSpPr>
        <p:spPr>
          <a:xfrm>
            <a:off x="199571" y="2267856"/>
            <a:ext cx="1995715"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dirty="0"/>
              <a:t>Informer sur les auteurs</a:t>
            </a:r>
          </a:p>
        </p:txBody>
      </p:sp>
      <p:sp>
        <p:nvSpPr>
          <p:cNvPr id="4" name="ZoneTexte 3"/>
          <p:cNvSpPr txBox="1"/>
          <p:nvPr/>
        </p:nvSpPr>
        <p:spPr>
          <a:xfrm>
            <a:off x="199571" y="4717142"/>
            <a:ext cx="2140858"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a:t>Clause de non-responsabilité</a:t>
            </a:r>
          </a:p>
        </p:txBody>
      </p:sp>
    </p:spTree>
    <p:extLst>
      <p:ext uri="{BB962C8B-B14F-4D97-AF65-F5344CB8AC3E}">
        <p14:creationId xmlns:p14="http://schemas.microsoft.com/office/powerpoint/2010/main" val="260697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Ce qui est nécessaire pour scénariser</a:t>
            </a:r>
          </a:p>
        </p:txBody>
      </p:sp>
      <p:sp>
        <p:nvSpPr>
          <p:cNvPr id="3" name="Espace réservé du contenu 2"/>
          <p:cNvSpPr>
            <a:spLocks noGrp="1"/>
          </p:cNvSpPr>
          <p:nvPr>
            <p:ph idx="1"/>
          </p:nvPr>
        </p:nvSpPr>
        <p:spPr/>
        <p:txBody>
          <a:bodyPr/>
          <a:lstStyle/>
          <a:p>
            <a:r>
              <a:rPr lang="fr-FR"/>
              <a:t>Des pré-requis</a:t>
            </a:r>
          </a:p>
          <a:p>
            <a:pPr lvl="1"/>
            <a:r>
              <a:rPr lang="fr-FR"/>
              <a:t>Travail de problématisation qui permet de savoir où l’on va, quelle histoire on veut raconter, quels messages on veut faire passer.</a:t>
            </a:r>
          </a:p>
          <a:p>
            <a:pPr lvl="1"/>
            <a:r>
              <a:rPr lang="fr-FR"/>
              <a:t>Des matériaux (contenu, visuels)</a:t>
            </a:r>
          </a:p>
          <a:p>
            <a:pPr marL="0" indent="0">
              <a:buNone/>
            </a:pPr>
            <a:endParaRPr lang="fr-FR"/>
          </a:p>
          <a:p>
            <a:r>
              <a:rPr lang="fr-FR"/>
              <a:t>Des choix à faire:</a:t>
            </a:r>
          </a:p>
          <a:p>
            <a:pPr lvl="1"/>
            <a:r>
              <a:rPr lang="fr-FR"/>
              <a:t>Un parcours guidé linéaire/ deux modes construits d’entrée dans les contenus (acteurs &amp; problèmes par exemple) / une structure plus circulaire qui permet une pluralité de parcours /</a:t>
            </a:r>
            <a:r>
              <a:rPr lang="is-IS"/>
              <a:t> une structure purement arborescente?</a:t>
            </a:r>
          </a:p>
          <a:p>
            <a:pPr lvl="1"/>
            <a:r>
              <a:rPr lang="is-IS"/>
              <a:t>Un parti-pris plutôt narratif-chronologique/ plutôt analytique?</a:t>
            </a:r>
          </a:p>
          <a:p>
            <a:pPr lvl="1"/>
            <a:r>
              <a:rPr lang="is-IS"/>
              <a:t>Modes d’interaction avec le public? Un aspect ludique?</a:t>
            </a:r>
            <a:endParaRPr lang="fr-FR"/>
          </a:p>
        </p:txBody>
      </p:sp>
    </p:spTree>
    <p:extLst>
      <p:ext uri="{BB962C8B-B14F-4D97-AF65-F5344CB8AC3E}">
        <p14:creationId xmlns:p14="http://schemas.microsoft.com/office/powerpoint/2010/main" val="6958573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L’arborescence</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66443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2648" y="533400"/>
            <a:ext cx="8921352" cy="990600"/>
          </a:xfrm>
        </p:spPr>
        <p:txBody>
          <a:bodyPr>
            <a:normAutofit/>
          </a:bodyPr>
          <a:lstStyle/>
          <a:p>
            <a:r>
              <a:rPr lang="fr-FR"/>
              <a:t>L’arborescence</a:t>
            </a:r>
          </a:p>
        </p:txBody>
      </p:sp>
      <p:sp>
        <p:nvSpPr>
          <p:cNvPr id="8" name="ZoneTexte 7"/>
          <p:cNvSpPr txBox="1"/>
          <p:nvPr/>
        </p:nvSpPr>
        <p:spPr>
          <a:xfrm>
            <a:off x="6675526" y="2006707"/>
            <a:ext cx="2220659"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fr-FR" dirty="0"/>
              <a:t>- Les </a:t>
            </a:r>
            <a:r>
              <a:rPr lang="fr-FR" dirty="0" err="1"/>
              <a:t>noeuds</a:t>
            </a:r>
            <a:r>
              <a:rPr lang="fr-FR" dirty="0"/>
              <a:t> sont des contenus/pages des éléments vus comme fondamentaux dans la controverse. </a:t>
            </a:r>
          </a:p>
          <a:p>
            <a:pPr lvl="0"/>
            <a:endParaRPr lang="fr-FR" dirty="0"/>
          </a:p>
          <a:p>
            <a:pPr lvl="0"/>
            <a:r>
              <a:rPr lang="fr-FR" dirty="0"/>
              <a:t>- Les liens sont les hyperliens entre ceux-ci, dans le cadre d’un site web.</a:t>
            </a:r>
            <a:r>
              <a:rPr lang="fr-FR" dirty="0">
                <a:effectLst/>
              </a:rPr>
              <a:t> </a:t>
            </a:r>
            <a:endParaRPr lang="fr-FR" dirty="0"/>
          </a:p>
        </p:txBody>
      </p:sp>
      <p:pic>
        <p:nvPicPr>
          <p:cNvPr id="9" name="Image 8"/>
          <p:cNvPicPr>
            <a:picLocks noChangeAspect="1"/>
          </p:cNvPicPr>
          <p:nvPr/>
        </p:nvPicPr>
        <p:blipFill>
          <a:blip r:embed="rId3"/>
          <a:stretch>
            <a:fillRect/>
          </a:stretch>
        </p:blipFill>
        <p:spPr>
          <a:xfrm>
            <a:off x="758933" y="1524000"/>
            <a:ext cx="5405473" cy="4885968"/>
          </a:xfrm>
          <a:prstGeom prst="rect">
            <a:avLst/>
          </a:prstGeom>
        </p:spPr>
      </p:pic>
    </p:spTree>
    <p:extLst>
      <p:ext uri="{BB962C8B-B14F-4D97-AF65-F5344CB8AC3E}">
        <p14:creationId xmlns:p14="http://schemas.microsoft.com/office/powerpoint/2010/main" val="37559708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0" y="1312865"/>
            <a:ext cx="8348280" cy="5082901"/>
          </a:xfrm>
          <a:prstGeom prst="rect">
            <a:avLst/>
          </a:prstGeom>
        </p:spPr>
      </p:pic>
      <p:sp>
        <p:nvSpPr>
          <p:cNvPr id="2" name="Titre 1"/>
          <p:cNvSpPr>
            <a:spLocks noGrp="1"/>
          </p:cNvSpPr>
          <p:nvPr>
            <p:ph type="title"/>
          </p:nvPr>
        </p:nvSpPr>
        <p:spPr>
          <a:xfrm>
            <a:off x="325259" y="322265"/>
            <a:ext cx="8547403" cy="990600"/>
          </a:xfrm>
        </p:spPr>
        <p:txBody>
          <a:bodyPr>
            <a:normAutofit/>
          </a:bodyPr>
          <a:lstStyle/>
          <a:p>
            <a:r>
              <a:rPr lang="fr-FR"/>
              <a:t>L’arborescence: pas toujours un arbre</a:t>
            </a:r>
          </a:p>
        </p:txBody>
      </p:sp>
      <p:sp>
        <p:nvSpPr>
          <p:cNvPr id="5" name="ZoneTexte 4"/>
          <p:cNvSpPr txBox="1"/>
          <p:nvPr/>
        </p:nvSpPr>
        <p:spPr>
          <a:xfrm>
            <a:off x="7350266" y="2151697"/>
            <a:ext cx="1522396"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dirty="0"/>
              <a:t>On peut </a:t>
            </a:r>
            <a:r>
              <a:rPr lang="fr-FR" dirty="0">
                <a:solidFill>
                  <a:srgbClr val="FF0000"/>
                </a:solidFill>
              </a:rPr>
              <a:t>lier</a:t>
            </a:r>
            <a:r>
              <a:rPr lang="fr-FR" dirty="0"/>
              <a:t> </a:t>
            </a:r>
            <a:r>
              <a:rPr lang="fr-FR" dirty="0">
                <a:solidFill>
                  <a:srgbClr val="FF0000"/>
                </a:solidFill>
              </a:rPr>
              <a:t>des pages </a:t>
            </a:r>
            <a:r>
              <a:rPr lang="fr-FR" dirty="0"/>
              <a:t>entre elles </a:t>
            </a:r>
            <a:r>
              <a:rPr lang="fr-FR" dirty="0">
                <a:solidFill>
                  <a:srgbClr val="FF0000"/>
                </a:solidFill>
              </a:rPr>
              <a:t>ou</a:t>
            </a:r>
            <a:r>
              <a:rPr lang="fr-FR" dirty="0"/>
              <a:t> </a:t>
            </a:r>
            <a:r>
              <a:rPr lang="fr-FR" dirty="0">
                <a:solidFill>
                  <a:srgbClr val="FF0000"/>
                </a:solidFill>
              </a:rPr>
              <a:t>des contenus </a:t>
            </a:r>
            <a:r>
              <a:rPr lang="fr-FR" dirty="0"/>
              <a:t>(schémas, tableaux, boutons etc.) vers d’autres pages.</a:t>
            </a:r>
          </a:p>
          <a:p>
            <a:endParaRPr lang="fr-FR" dirty="0"/>
          </a:p>
        </p:txBody>
      </p:sp>
    </p:spTree>
    <p:extLst>
      <p:ext uri="{BB962C8B-B14F-4D97-AF65-F5344CB8AC3E}">
        <p14:creationId xmlns:p14="http://schemas.microsoft.com/office/powerpoint/2010/main" val="35571826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 menu</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37494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07"/>
          <p:cNvPicPr preferRelativeResize="0"/>
          <p:nvPr/>
        </p:nvPicPr>
        <p:blipFill>
          <a:blip r:embed="rId2">
            <a:alphaModFix/>
          </a:blip>
          <a:stretch>
            <a:fillRect/>
          </a:stretch>
        </p:blipFill>
        <p:spPr>
          <a:xfrm>
            <a:off x="457210" y="533400"/>
            <a:ext cx="7944300" cy="1416575"/>
          </a:xfrm>
          <a:prstGeom prst="rect">
            <a:avLst/>
          </a:prstGeom>
          <a:noFill/>
          <a:ln>
            <a:noFill/>
          </a:ln>
        </p:spPr>
      </p:pic>
      <p:pic>
        <p:nvPicPr>
          <p:cNvPr id="5" name="Shape 10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52450" y="2808064"/>
            <a:ext cx="3923984" cy="3178787"/>
          </a:xfrm>
          <a:prstGeom prst="rect">
            <a:avLst/>
          </a:prstGeom>
          <a:noFill/>
          <a:ln>
            <a:noFill/>
          </a:ln>
        </p:spPr>
      </p:pic>
      <p:pic>
        <p:nvPicPr>
          <p:cNvPr id="6" name="Shape 10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970075" y="2047227"/>
            <a:ext cx="5896850" cy="582624"/>
          </a:xfrm>
          <a:prstGeom prst="rect">
            <a:avLst/>
          </a:prstGeom>
          <a:noFill/>
          <a:ln>
            <a:noFill/>
          </a:ln>
        </p:spPr>
      </p:pic>
      <p:sp>
        <p:nvSpPr>
          <p:cNvPr id="7" name="ZoneTexte 6"/>
          <p:cNvSpPr txBox="1"/>
          <p:nvPr/>
        </p:nvSpPr>
        <p:spPr>
          <a:xfrm>
            <a:off x="4898720" y="3217333"/>
            <a:ext cx="3838880" cy="280076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000" dirty="0"/>
              <a:t>Le menu et le </a:t>
            </a:r>
            <a:r>
              <a:rPr lang="fr-FR" sz="2000" dirty="0" err="1" smtClean="0"/>
              <a:t>rubriquage</a:t>
            </a:r>
            <a:r>
              <a:rPr lang="fr-FR" sz="2000" dirty="0"/>
              <a:t>:</a:t>
            </a:r>
          </a:p>
          <a:p>
            <a:r>
              <a:rPr lang="fr-FR" sz="2000" dirty="0"/>
              <a:t>Une fenêtre sur l’arborescence</a:t>
            </a:r>
          </a:p>
          <a:p>
            <a:endParaRPr lang="fr-FR" sz="2000" dirty="0"/>
          </a:p>
          <a:p>
            <a:r>
              <a:rPr lang="fr-FR" sz="2000" dirty="0"/>
              <a:t>Thématique, chronologique, géographique</a:t>
            </a:r>
            <a:r>
              <a:rPr lang="is-IS" sz="2000" dirty="0"/>
              <a:t>…</a:t>
            </a:r>
            <a:endParaRPr lang="fr-FR" sz="2000" dirty="0"/>
          </a:p>
          <a:p>
            <a:r>
              <a:rPr lang="fr-FR" sz="2000" dirty="0"/>
              <a:t>En fonction des </a:t>
            </a:r>
            <a:r>
              <a:rPr lang="fr-FR" sz="2000" dirty="0">
                <a:solidFill>
                  <a:srgbClr val="FF0000"/>
                </a:solidFill>
              </a:rPr>
              <a:t>besoins de l’utilisateur</a:t>
            </a:r>
          </a:p>
          <a:p>
            <a:endParaRPr lang="fr-FR" dirty="0"/>
          </a:p>
          <a:p>
            <a:endParaRPr lang="fr-FR" dirty="0"/>
          </a:p>
        </p:txBody>
      </p:sp>
    </p:spTree>
    <p:extLst>
      <p:ext uri="{BB962C8B-B14F-4D97-AF65-F5344CB8AC3E}">
        <p14:creationId xmlns:p14="http://schemas.microsoft.com/office/powerpoint/2010/main" val="27318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0"/>
          <p:cNvSpPr txBox="1">
            <a:spLocks/>
          </p:cNvSpPr>
          <p:nvPr/>
        </p:nvSpPr>
        <p:spPr>
          <a:xfrm>
            <a:off x="1" y="6045200"/>
            <a:ext cx="9143998" cy="812800"/>
          </a:xfrm>
          <a:prstGeom prst="rect">
            <a:avLst/>
          </a:prstGeom>
        </p:spPr>
        <p:style>
          <a:lnRef idx="1">
            <a:schemeClr val="accent1"/>
          </a:lnRef>
          <a:fillRef idx="2">
            <a:schemeClr val="accent1"/>
          </a:fillRef>
          <a:effectRef idx="1">
            <a:schemeClr val="accent1"/>
          </a:effectRef>
          <a:fontRef idx="minor">
            <a:schemeClr val="dk1"/>
          </a:fontRef>
        </p:style>
        <p:txBody>
          <a:bodyPr lIns="91425" tIns="91425" rIns="91425" bIns="91425" anchor="t" anchorCtr="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spcBef>
                <a:spcPts val="0"/>
              </a:spcBef>
              <a:buFont typeface="Arial" pitchFamily="34" charset="0"/>
              <a:buNone/>
            </a:pPr>
            <a:r>
              <a:rPr lang="fr-FR" dirty="0"/>
              <a:t>Des </a:t>
            </a:r>
            <a:r>
              <a:rPr lang="fr" dirty="0"/>
              <a:t>menus </a:t>
            </a:r>
            <a:r>
              <a:rPr lang="fr-FR" dirty="0"/>
              <a:t> organisés </a:t>
            </a:r>
            <a:r>
              <a:rPr lang="fr" dirty="0"/>
              <a:t>autour des “figures imposées” de l’exercice</a:t>
            </a:r>
            <a:endParaRPr lang="fr-FR" dirty="0"/>
          </a:p>
          <a:p>
            <a:pPr algn="ctr">
              <a:spcBef>
                <a:spcPts val="0"/>
              </a:spcBef>
              <a:buFont typeface="Arial" pitchFamily="34" charset="0"/>
              <a:buNone/>
            </a:pPr>
            <a:r>
              <a:rPr lang="fr-FR" dirty="0">
                <a:solidFill>
                  <a:srgbClr val="FF0000"/>
                </a:solidFill>
              </a:rPr>
              <a:t>sans considération de l’utilisateur</a:t>
            </a:r>
            <a:endParaRPr lang="fr" dirty="0">
              <a:solidFill>
                <a:srgbClr val="FF0000"/>
              </a:solidFill>
            </a:endParaRPr>
          </a:p>
        </p:txBody>
      </p:sp>
      <p:pic>
        <p:nvPicPr>
          <p:cNvPr id="3" name="Shape 17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2781013"/>
            <a:ext cx="9144000" cy="2114120"/>
          </a:xfrm>
          <a:prstGeom prst="rect">
            <a:avLst/>
          </a:prstGeom>
          <a:noFill/>
          <a:ln>
            <a:noFill/>
          </a:ln>
        </p:spPr>
      </p:pic>
      <p:pic>
        <p:nvPicPr>
          <p:cNvPr id="4" name="Shape 172"/>
          <p:cNvPicPr preferRelativeResize="0"/>
          <p:nvPr/>
        </p:nvPicPr>
        <p:blipFill>
          <a:blip r:embed="rId4">
            <a:alphaModFix/>
          </a:blip>
          <a:stretch>
            <a:fillRect/>
          </a:stretch>
        </p:blipFill>
        <p:spPr>
          <a:xfrm>
            <a:off x="0" y="0"/>
            <a:ext cx="9143999" cy="2781013"/>
          </a:xfrm>
          <a:prstGeom prst="rect">
            <a:avLst/>
          </a:prstGeom>
          <a:noFill/>
          <a:ln>
            <a:noFill/>
          </a:ln>
        </p:spPr>
      </p:pic>
      <p:pic>
        <p:nvPicPr>
          <p:cNvPr id="5" name="Image 4"/>
          <p:cNvPicPr>
            <a:picLocks noChangeAspect="1"/>
          </p:cNvPicPr>
          <p:nvPr/>
        </p:nvPicPr>
        <p:blipFill>
          <a:blip r:embed="rId5"/>
          <a:stretch>
            <a:fillRect/>
          </a:stretch>
        </p:blipFill>
        <p:spPr>
          <a:xfrm>
            <a:off x="1" y="4202360"/>
            <a:ext cx="9144000" cy="1703698"/>
          </a:xfrm>
          <a:prstGeom prst="rect">
            <a:avLst/>
          </a:prstGeom>
        </p:spPr>
      </p:pic>
      <p:cxnSp>
        <p:nvCxnSpPr>
          <p:cNvPr id="7" name="Connecteur droit 6"/>
          <p:cNvCxnSpPr/>
          <p:nvPr/>
        </p:nvCxnSpPr>
        <p:spPr>
          <a:xfrm>
            <a:off x="1" y="2781013"/>
            <a:ext cx="9143998" cy="0"/>
          </a:xfrm>
          <a:prstGeom prst="line">
            <a:avLst/>
          </a:prstGeom>
          <a:ln>
            <a:solidFill>
              <a:schemeClr val="tx2">
                <a:lumMod val="75000"/>
              </a:schemeClr>
            </a:solidFill>
          </a:ln>
        </p:spPr>
        <p:style>
          <a:lnRef idx="3">
            <a:schemeClr val="accent5"/>
          </a:lnRef>
          <a:fillRef idx="0">
            <a:schemeClr val="accent5"/>
          </a:fillRef>
          <a:effectRef idx="2">
            <a:schemeClr val="accent5"/>
          </a:effectRef>
          <a:fontRef idx="minor">
            <a:schemeClr val="tx1"/>
          </a:fontRef>
        </p:style>
      </p:cxnSp>
      <p:cxnSp>
        <p:nvCxnSpPr>
          <p:cNvPr id="8" name="Connecteur droit 7"/>
          <p:cNvCxnSpPr/>
          <p:nvPr/>
        </p:nvCxnSpPr>
        <p:spPr>
          <a:xfrm>
            <a:off x="0" y="4202360"/>
            <a:ext cx="9143998" cy="0"/>
          </a:xfrm>
          <a:prstGeom prst="line">
            <a:avLst/>
          </a:prstGeom>
          <a:ln>
            <a:solidFill>
              <a:schemeClr val="tx2">
                <a:lumMod val="75000"/>
              </a:schemeClr>
            </a:solidFill>
          </a:ln>
        </p:spPr>
        <p:style>
          <a:lnRef idx="3">
            <a:schemeClr val="accent5"/>
          </a:lnRef>
          <a:fillRef idx="0">
            <a:schemeClr val="accent5"/>
          </a:fillRef>
          <a:effectRef idx="2">
            <a:schemeClr val="accent5"/>
          </a:effectRef>
          <a:fontRef idx="minor">
            <a:schemeClr val="tx1"/>
          </a:fontRef>
        </p:style>
      </p:cxnSp>
      <p:sp>
        <p:nvSpPr>
          <p:cNvPr id="9" name="ZoneTexte 8"/>
          <p:cNvSpPr txBox="1"/>
          <p:nvPr/>
        </p:nvSpPr>
        <p:spPr>
          <a:xfrm>
            <a:off x="7309526" y="504457"/>
            <a:ext cx="156755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a:t>Mines, 2012</a:t>
            </a:r>
          </a:p>
        </p:txBody>
      </p:sp>
      <p:sp>
        <p:nvSpPr>
          <p:cNvPr id="10" name="ZoneTexte 9"/>
          <p:cNvSpPr txBox="1"/>
          <p:nvPr/>
        </p:nvSpPr>
        <p:spPr>
          <a:xfrm>
            <a:off x="7309526" y="2781013"/>
            <a:ext cx="156755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a:t>Mines, 2010</a:t>
            </a:r>
          </a:p>
        </p:txBody>
      </p:sp>
      <p:sp>
        <p:nvSpPr>
          <p:cNvPr id="11" name="ZoneTexte 10"/>
          <p:cNvSpPr txBox="1"/>
          <p:nvPr/>
        </p:nvSpPr>
        <p:spPr>
          <a:xfrm>
            <a:off x="7309526" y="4216162"/>
            <a:ext cx="156755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a:t>Mines, 2014</a:t>
            </a:r>
          </a:p>
        </p:txBody>
      </p:sp>
    </p:spTree>
    <p:extLst>
      <p:ext uri="{BB962C8B-B14F-4D97-AF65-F5344CB8AC3E}">
        <p14:creationId xmlns:p14="http://schemas.microsoft.com/office/powerpoint/2010/main" val="3705076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Clarté.thmx</Template>
  <TotalTime>4964</TotalTime>
  <Words>1031</Words>
  <Application>Microsoft Macintosh PowerPoint</Application>
  <PresentationFormat>Présentation à l'écran (4:3)</PresentationFormat>
  <Paragraphs>126</Paragraphs>
  <Slides>28</Slides>
  <Notes>13</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Clarté</vt:lpstr>
      <vt:lpstr>Deuxième étape</vt:lpstr>
      <vt:lpstr>La  scénarisation</vt:lpstr>
      <vt:lpstr>Ce qui est nécessaire pour scénariser</vt:lpstr>
      <vt:lpstr>L’arborescence</vt:lpstr>
      <vt:lpstr>L’arborescence</vt:lpstr>
      <vt:lpstr>L’arborescence: pas toujours un arbre</vt:lpstr>
      <vt:lpstr>Le menu</vt:lpstr>
      <vt:lpstr>Présentation PowerPoint</vt:lpstr>
      <vt:lpstr>Présentation PowerPoint</vt:lpstr>
      <vt:lpstr>Présentation PowerPoint</vt:lpstr>
      <vt:lpstr>Présentation PowerPoint</vt:lpstr>
      <vt:lpstr>Présentation PowerPoint</vt:lpstr>
      <vt:lpstr>Présentation PowerPoint</vt:lpstr>
      <vt:lpstr>La navigation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QUELQUES INCONTOURNABLES</vt:lpstr>
      <vt:lpstr>Rendre visibles les sources</vt:lpstr>
      <vt:lpstr>Rendre visibles les sources</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dossier de travail au site</dc:title>
  <dc:creator>Madeleine Akrich</dc:creator>
  <cp:lastModifiedBy>JD</cp:lastModifiedBy>
  <cp:revision>48</cp:revision>
  <dcterms:created xsi:type="dcterms:W3CDTF">2016-03-15T14:59:49Z</dcterms:created>
  <dcterms:modified xsi:type="dcterms:W3CDTF">2017-05-12T13:21:32Z</dcterms:modified>
</cp:coreProperties>
</file>